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notesMaster" Target="notesMasters/notesMaster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Это не рекламная презентация. Это обзор проблемы: сколько компании реально теряют на сбоях, какие способы борьбы с ними существуют, что умеет статистический анализ истории инцидентов и какую роль в этом можно (и нельзя) доверять искусственному интеллекту.</a:t>
            </a:r>
          </a:p>
          <a:p/>
          <a:p>
            <a:r>
              <a:t>Читать можно без докладчика: на слайдах — главные мысли, в этих заметках — подробности простым языком. OpsLab упоминается как автор подхода; все ссылки собраны на последнем слайде.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Смысл слайда: простой — это не «неприятность для айтишников», а измеренная статья потерь бизнеса, сопоставимая с крупными налогами.</a:t>
            </a:r>
          </a:p>
          <a:p/>
          <a:p>
            <a:r>
              <a:t>Откуда цифры. ITIC — исследовательская компания, которая с 2008 года ежегодно опрашивает более 1000 компаний по всему миру. В опросе 2024 года более 90% средних и крупных компаний оценили свой час простоя дороже 300 тысяч долларов, а 41% — дороже миллиона. Splunk (крупный производитель систем мониторинга) вместе с Oxford Economics в 2024 году посчитали суммарные потери двух тысяч крупнейших компаний мира (Global 2000): 400 миллиардов долларов в год — это примерно 9% их прибыли.</a:t>
            </a:r>
          </a:p>
          <a:p/>
          <a:p>
            <a:r>
              <a:t>Важная оговорка внизу слайда: эти цифры не включают штрафы регуляторов и судебные иски. То есть реальные потери ещё выше.</a:t>
            </a:r>
          </a:p>
          <a:p/>
          <a:p>
            <a:r>
              <a:t>Простой пример: если у компании час простоя стоит 300 тысяч долларов, то даже одна авария на 2 часа в квартал — это 2,4 миллиона долларов в год.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На слайде — выжимка. Здесь — развёрнутый список примеров «сбой → к чему обычно приводит». Честная маркировка: [Р] — реальный, задокументированный случай с источником; [Т] — типовой сценарий из практики эксплуатации (малые и средние компании в прессу не попадают, но эти сценарии повторяются из года в год в любой стране, включая Сербию, Венгрию, Австрию, Словению и Словакию).</a:t>
            </a:r>
          </a:p>
          <a:p/>
          <a:p>
            <a:r>
              <a:t>ТЕЛЕКОМ</a:t>
            </a:r>
          </a:p>
          <a:p>
            <a:r>
              <a:t>1. [Р] Венгрия, 2020: DDoS-атака на Magyar Telekom — одна из крупнейших в истории страны; деградация услуг в Будапеште, задеты банковские сервисы (в т.ч. OTP), работавшие через инфраструктуру оператора.</a:t>
            </a:r>
          </a:p>
          <a:p>
            <a:r>
              <a:t>2. [Т] Падение биллинга у регионального оператора → абоненты не могут пополнить счёт и подключиться; за часы простоя — сотни обращений и прямые потери подключений.</a:t>
            </a:r>
          </a:p>
          <a:p>
            <a:r>
              <a:t>3. [Т] Авария узла агрегации в час пик → район или город без интернета; после второго-третьего повтора начинается заметный отток к конкуренту.</a:t>
            </a:r>
          </a:p>
          <a:p>
            <a:r>
              <a:t>4. [Т] Сбой DNS-серверов оператора → для клиентов «не работает всё», хотя каналы физически живы; колл-центр захлёбывается, инженеры ищут не там.</a:t>
            </a:r>
          </a:p>
          <a:p>
            <a:r>
              <a:t>5. [Т] Деградация магистрали из-за «тихой» аварии резерва: резерв давно мёртв, но об этом узнают только когда падает основной путь.</a:t>
            </a:r>
          </a:p>
          <a:p>
            <a:r>
              <a:t>6. [Т] Перегрузка CGNAT вечером → жалобы «интернет тормозит» месяцами; классический случай скрытой периодичности (каждый день в одно время).</a:t>
            </a:r>
          </a:p>
          <a:p>
            <a:r>
              <a:t>7. [Т] Сбой OSS/CRM → продажи и подключения стоят день; выручка теряется тихо, без «аварии» в привычном смысле.</a:t>
            </a:r>
          </a:p>
          <a:p>
            <a:r>
              <a:t>8. [Т] Истёкший сертификат на портале самообслуживания → волна звонков, которые могли бы не случиться.</a:t>
            </a:r>
          </a:p>
          <a:p>
            <a:r>
              <a:t>9. [Т] Ошибка конфигурации при плановых работах ночью → утренний час пик встречает город без связи; причина — процедура (те самые 85% Uptime Institute).</a:t>
            </a:r>
          </a:p>
          <a:p>
            <a:r>
              <a:t>10. [Т] Батч тарификации пересекается с ночным бэкапом → раз в месяц «необъяснимое» замедление; находится анализом периодичности за минуты.</a:t>
            </a:r>
          </a:p>
          <a:p/>
          <a:p>
            <a:r>
              <a:t>БАНКИНГ</a:t>
            </a:r>
          </a:p>
          <a:p>
            <a:r>
              <a:t>11. [Р] Глобально + Австрия/Европа, 19.07.2024: сбойное обновление CrowdStrike положило ~8,5 млн Windows-машин; банки, аэропорты (в т.ч. Цюрих, Схипхол), ритейл перешли на ручной режим; крупнейший IT-сбой в истории по охвату.</a:t>
            </a:r>
          </a:p>
          <a:p>
            <a:r>
              <a:t>12. [Р] Венгрия, 2020 (та же DDoS-волна): недоступность части банковских сервисов OTP через атакованного оператора — пример каскада «чужой сбой становится твоим».</a:t>
            </a:r>
          </a:p>
          <a:p>
            <a:r>
              <a:t>13. [Т] Мобильный банк недоступен в день выплаты зарплат → пиковый день превращается в пиковый кризис: очереди в отделениях, соцсети, отток.</a:t>
            </a:r>
          </a:p>
          <a:p>
            <a:r>
              <a:t>14. [Т] Сбой карточного процессинга в пятницу вечером → отклонённые оплаты в магазинах; клиент запоминает не причину, а банк, чья карта «не сработала».</a:t>
            </a:r>
          </a:p>
          <a:p>
            <a:r>
              <a:t>15. [Т] Задержка обмена с национальной платёжной системой → платежи юрлиц висят; для малого бизнеса клиента это сорванные сделки, для банка — штрафы и претензии.</a:t>
            </a:r>
          </a:p>
          <a:p>
            <a:r>
              <a:t>16. [Т] Отказ антифрод-системы: банк выбирает между «пропускать всё» (риск) и «останавливать всё» (простой) — оба варианта стоят денег.</a:t>
            </a:r>
          </a:p>
          <a:p>
            <a:r>
              <a:t>17. [Т] Переполнение диска под журналом транзакций АБС ночью → утро без операционного дня; классика «диск заполнялся месяц, никто не смотрел на тренд».</a:t>
            </a:r>
          </a:p>
          <a:p>
            <a:r>
              <a:t>18. [Т] Сбой интеграции с бюро кредитных историй → выдача кредитов стоит день; недополученный доход не попадает ни в один отчёт об инцидентах.</a:t>
            </a:r>
          </a:p>
          <a:p>
            <a:r>
              <a:t>19. [Т] Банкоматная сеть теряет связь с процессингом по выходным → повторяющийся паттерн, который годами списывают на «телеком шалит».</a:t>
            </a:r>
          </a:p>
          <a:p>
            <a:r>
              <a:t>20. [Т] Релиз ДБО в четверг вечером → пятница на горячих фиксах; после/до-анализ показал бы, что частота сбоев после релизов выросла статистически значимо.</a:t>
            </a:r>
          </a:p>
          <a:p/>
          <a:p>
            <a:r>
              <a:t>ЭЛЕКТРОСНАБЖЕНИЕ</a:t>
            </a:r>
          </a:p>
          <a:p>
            <a:r>
              <a:t>21. [Р] Балканы, 21.06.2024: каскадный блэкаут — Босния и Герцеговина, Черногория, Албания, побережье Хорватии ~3 часа без питания в жару; по итоговому отчёту ENTSO-E первопричина — растительность, выросшая слишком близко к двум ЛЭП. Идеальный пример «дешёвая причина — дорогие последствия».</a:t>
            </a:r>
          </a:p>
          <a:p>
            <a:r>
              <a:t>22. [Т] Отказ SCADA-системы → диспетчеры управляют сетью «вслепую» по телефонам; каждая минута повышает риск ошибочного переключения.</a:t>
            </a:r>
          </a:p>
          <a:p>
            <a:r>
              <a:t>23. [Т] Сбой АСКУЭ (систем учёта) → недосбор выручки и месяцы перерасчётов с абонентами и регулятором.</a:t>
            </a:r>
          </a:p>
          <a:p>
            <a:r>
              <a:t>24. [Т] Ложные срабатывания релейной защиты с определённой периодичностью → «мистика», которая на периодограмме оказывается следом соседнего оборудования.</a:t>
            </a:r>
          </a:p>
          <a:p>
            <a:r>
              <a:t>25. [Т] Отказ каналов связи с подстанциями в грозу → потеря телеметрии именно тогда, когда она нужнее всего; корреляция с погодой видна в данных за один прогон.</a:t>
            </a:r>
          </a:p>
          <a:p>
            <a:r>
              <a:t>26. [Т] Простой биллинга энергосбыта в дни пиковых начислений → сдвиг всего платёжного цикла, кассовый разрыв.</a:t>
            </a:r>
          </a:p>
          <a:p>
            <a:r>
              <a:t>27. [Т] Устаревший парк контроллеров: отказы идут сериями (одна партия) — co-failure-анализ находит «братьев по партии» до того, как упадут все.</a:t>
            </a:r>
          </a:p>
          <a:p>
            <a:r>
              <a:t>28. [Т] Плановые работы, у которых «поехало» время → перерыв дольше заявленного, штрафы регулятора и волна жалоб.</a:t>
            </a:r>
          </a:p>
          <a:p>
            <a:r>
              <a:t>29. [Т] Кибератака на IT-контур (не OT): бухгалтерия и клиентские сервисы лежат, генерация работает — но для клиентов «света нет» и «оплатить нельзя» неразличимы.</a:t>
            </a:r>
          </a:p>
          <a:p>
            <a:r>
              <a:t>30. [Т] Деградация ИБП/дизелей на малых узлах: выявляется по росту числа микросбоев за полгода до отказа — если кто-то смотрит на тренд.</a:t>
            </a:r>
          </a:p>
          <a:p/>
          <a:p>
            <a:r>
              <a:t>ИТ-ПОДРАЗДЕЛЕНИЯ (любая отрасль, включая производство и ритейл)</a:t>
            </a:r>
          </a:p>
          <a:p>
            <a:r>
              <a:t>31. [Т] Ночное переполнение диска БД → утро без ERP; на производстве это простой смены, в ритейле — кассы на «аварийном» режиме.</a:t>
            </a:r>
          </a:p>
          <a:p>
            <a:r>
              <a:t>32. [Т] Просроченный TLS-сертификат → «упало всё» на 1–3 часа; причина находится за минуту, но только после часа паники.</a:t>
            </a:r>
          </a:p>
          <a:p>
            <a:r>
              <a:t>33. [Т] Бэкап пересекается с рабочей нагрузкой → «необъяснимые» ночные тормоза; жалобы месяцами, причина — расписание.</a:t>
            </a:r>
          </a:p>
          <a:p>
            <a:r>
              <a:t>34. [Т] Релиз в пятницу → выходные команды уходят на восстановление; статистика «инциденты после релизов» делает этот спор беспредметным.</a:t>
            </a:r>
          </a:p>
          <a:p>
            <a:r>
              <a:t>35. [Т] Отказ единственного «исторического» сервера, о котором все забыли → выясняется, что на нём держалась критичная интеграция.</a:t>
            </a:r>
          </a:p>
          <a:p>
            <a:r>
              <a:t>36. [Т] Лицензия/подписка истекла в праздники → сервис остановлен не аварией, а календарём.</a:t>
            </a:r>
          </a:p>
          <a:p>
            <a:r>
              <a:t>37. [Т] Обновление антивируса/агента безопасности кладёт рабочие станции (мини-CrowdStrike локального масштаба) → день простоя офиса.</a:t>
            </a:r>
          </a:p>
          <a:p>
            <a:r>
              <a:t>38. [Т] Сеть филиала падает каждый понедельник утром → периодичность указывает на еженедельную задачу; без анализа — годы «понедельник день тяжёлый».</a:t>
            </a:r>
          </a:p>
          <a:p>
            <a:r>
              <a:t>39. [Т] Почтовый сервер в чёрных списках → письма клиентам не доходят неделю; потери невидимы, пока клиенты не начали звонить.</a:t>
            </a:r>
          </a:p>
          <a:p>
            <a:r>
              <a:t>40. [Т] «Мелкие» инциденты по 10 минут, но 50 раз в квартал → суммарно больше простоя, чем одна большая авария; ровно то, что показывает Парето-анализ.</a:t>
            </a:r>
          </a:p>
          <a:p/>
          <a:p>
            <a:r>
              <a:t>Общий вывод для аудитории: в каждом из 40 пунктов потери складываются из часов простоя, часов работы людей на разбор, штрафов/компенсаций и оттока клиентов — и почти каждый пункт оставляет распознаваемый след в журнале инцидентов ДО того, как станет большой аварией.</a:t>
            </a:r>
          </a:p>
          <a:p/>
          <a:p>
            <a:r>
              <a:t>Источники реальных кейсов: ENTSO-E, Final Report on the Grid Incident in South-East Europe (2025); balkangreenenergynews.com; Wikipedia: 2024 CrowdStrike-related IT outages; kratikal.com / insidetelecom.com о DDoS на Magyar Telekom/OTP (2020).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Смысл слайда: сбои кажутся случайными, но это иллюзия. У большинства из них есть системные причины, а системная причина срабатывает многократно.</a:t>
            </a:r>
          </a:p>
          <a:p/>
          <a:p>
            <a:r>
              <a:t>Uptime Institute — самая авторитетная организация в мире по надёжности дата-центров (это они придумали уровни Tier I–IV). Их ежегодный отчёт о сбоях за 2025 год говорит: около 40% организаций за последние три года пережили крупный сбой из-за человеческой ошибки, и в 85% этих случаев дело в процедурах — либо их не соблюдали, либо сами процедуры были написаны с ошибкой.</a:t>
            </a:r>
          </a:p>
          <a:p/>
          <a:p>
            <a:r>
              <a:t>Почему это важно: ошибка в процедуре — как яма на дороге, по которой ездят каждый день. Пока яму не заделали, машины будут попадать в неё снова и снова. И каждое «попадание» оставляет запись в журнале инцидентов — с датой, временем и длительностью.</a:t>
            </a:r>
          </a:p>
          <a:p/>
          <a:p>
            <a:r>
              <a:t>Вывод в оранжевой рамке: раз причины системные, их след уже лежит в вашей истории инцидентов. Вопрос только в том, умеет ли кто-то этот след прочитать.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Смысл слайда: показать всю палитру способов борьбы со сбоями честно — с ценой и ограничениями каждого. Никто из них не «плохой», они решают разные задачи.</a:t>
            </a:r>
          </a:p>
          <a:p/>
          <a:p>
            <a:r>
              <a:t>Пройдём по строкам:</a:t>
            </a:r>
          </a:p>
          <a:p>
            <a:r>
              <a:t>— Мониторинг (Datadog, Grafana, Zabbix) — «пожарная сигнализация»: видит сбой в момент, когда он происходит. Но сигнализация не объясняет, почему пожары каждый вторник. Плюс это дорого: агенты на каждый сервер, внедрение, подписка.</a:t>
            </a:r>
          </a:p>
          <a:p>
            <a:r>
              <a:t>— Процессы ITIL/SRE — «правила пожарной безопасности»: кто бежит, кто записывает, кто отчитывается. Работают ровно настолько, насколько их соблюдают — вспомним 85% с прошлого слайда.</a:t>
            </a:r>
          </a:p>
          <a:p>
            <a:r>
              <a:t>— Постмортемы и RCA (разбор корневой причины) — «расследование после пожара». Дёшево и полезно, но смотрит на один инцидент, а не на всю историю сразу.</a:t>
            </a:r>
          </a:p>
          <a:p>
            <a:r>
              <a:t>— Хаос-инжиниринг — намеренно ломать систему заранее, чтобы проверить устойчивость (придумано в Netflix). Мощно, но требует зрелой команды и смелости.</a:t>
            </a:r>
          </a:p>
          <a:p>
            <a:r>
              <a:t>— AIOps-платформы — автоматическая корреляция потока событий. Дорогое внедрение, эффект виден на больших масштабах, внутри — чёрный ящик.</a:t>
            </a:r>
          </a:p>
          <a:p>
            <a:r>
              <a:t>— Ретроспективный статанализ — выделен оранжевым: анализ всей накопленной истории инцидентов статистическими методами. Данные уже собраны, поэтому это самый дешёвый вход — и при этом почти никто не делает его системно.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Смысл слайда: у каждой компании с процессом инцидент-менеджмента уже есть «бесплатное месторождение» — журнал инцидентов. Годы записей: когда упало, сколько чинили, что задело. Обычно из него берут одну цифру — «сколько инцидентов было в этом месяце» для отчёта руководству. Это как купить книгу и прочитать только оглавление.</a:t>
            </a:r>
          </a:p>
          <a:p/>
          <a:p>
            <a:r>
              <a:t>Три карточки объясняют, почему статанализ этого журнала выгоден:</a:t>
            </a:r>
          </a:p>
          <a:p>
            <a:r>
              <a:t>— Дёшево: не нужно ничего внедрять, ставить агенты, давать доступы к серверам. Достаточно выгрузить файл.</a:t>
            </a:r>
          </a:p>
          <a:p>
            <a:r>
              <a:t>— Точно: статистический тест отвечает числом (p-value — вероятность, что найденная закономерность случайна). Это заменяет спор мнений: побеждает не самый громкий на совещании, а данные.</a:t>
            </a:r>
          </a:p>
          <a:p>
            <a:r>
              <a:t>— Быстро: часы, а не месяцы. И результат воспроизводим — повторный прогон даёт те же числа, их можно перепроверить.</a:t>
            </a:r>
          </a:p>
          <a:p/>
          <a:p>
            <a:r>
              <a:t>Дальше — конкретика: какие именно вопросы статистика умеет задавать журналу.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Простыми словами: некоторые сбои происходят по расписанию, но никто этого расписания не составлял. Каждую ночь в 03:15 запускается бэкап и на пике нагрузки роняет базу. Каждое воскресенье батч-выгрузка забивает канал. В журнале это выглядит как «случайные» инциденты — пока не посмотришь на интервалы между ними.</a:t>
            </a:r>
          </a:p>
          <a:p/>
          <a:p>
            <a:r>
              <a:t>Метод Ломба-Скаргла пришёл из астрономии: там по редким и неравномерным наблюдениям звёзд ищут период их пульсации. Инциденты — те же неравномерные наблюдения: они не приходят строго по сетке, бывают пропуски. Обычный частотный анализ (Фурье) на таких данных не работает, Ломб-Скаргл — работает.</a:t>
            </a:r>
          </a:p>
          <a:p/>
          <a:p>
            <a:r>
              <a:t>Защита от ложных находок: порог FAP &lt; 1% — то есть вероятность, что найденный «ритм» — случайное совпадение, меньше одного процента. Найденный период дополнительно подтверждается вторым, независимым методом — автокорреляцией (ACF): если оба метода видят один и тот же цикл, доверия к находке больше, чем от одного теста. Если ритма нет, отчёт честно пишет «периодичности не обнаружено».</a:t>
            </a:r>
          </a:p>
          <a:p/>
          <a:p>
            <a:r>
              <a:t>Эффект: один найденный период объясняет сразу целую пачку инцидентов, и лечится это обычно одной правкой расписания — самый дешёвый фикс из возможных.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Простыми словами: после каждого крупного изменения (миграция, новый вендор, обновление) в команде начинается спор — «стало хуже» против «вам показалось». Спор может тянуться неделями, потому что обе стороны опираются на впечатления.</a:t>
            </a:r>
          </a:p>
          <a:p/>
          <a:p>
            <a:r>
              <a:t>Статистика закрывает спор одним тестом. Тест Манна-Уитни сравнивает два набора чисел (например, длительности инцидентов до миграции и после) и отвечает: могла ли такая разница возникнуть случайно? Если p-value меньше 0.05 — разница реальна с вероятностью выше 95%.</a:t>
            </a:r>
          </a:p>
          <a:p/>
          <a:p>
            <a:r>
              <a:t>Почему именно Манн-Уитни, а не обычное сравнение средних: длительности инцидентов — «кривые» данные. Большинство инцидентов короткие, но изредка случается один на 48 часов, который перекашивает любое среднее. Манн-Уитни работает с рангами (порядком значений), поэтому один гигантский выброс его не обманывает.</a:t>
            </a:r>
          </a:p>
          <a:p/>
          <a:p>
            <a:r>
              <a:t>Дополнительно считается размер эффекта (Cliff's delta): не только «разница есть», но и «насколько она велика» — маленькая, средняя или большая.</a:t>
            </a:r>
          </a:p>
          <a:p/>
          <a:p>
            <a:r>
              <a:t>Эффект: решение об откате изменения принимается за день и на данных, а не через месяц взаимных обвинений.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Простыми словами: в журнале 200 инцидентов, и у каждого стоит категория, которую инженер второпях выбрал из выпадающего списка — «сеть», «прочее», «инфраструктура». Эти категории почти всегда врут: их заполняли в горячке, разные люди — по-разному.</a:t>
            </a:r>
          </a:p>
          <a:p/>
          <a:p>
            <a:r>
              <a:t>Кластеризация игнорирует категории и смотрит на то, что нельзя подделать: во сколько инцидент случился, сколько длился, как быстро его закрыли. Алгоритм K-Means группирует похожие инциденты — и часто оказывается, что 200 записей сводятся к 2–3 «семействам»: например, «короткие ночные» (следы автоматики) и «длинные дневные» (следы человеческих действий).</a:t>
            </a:r>
          </a:p>
          <a:p/>
          <a:p>
            <a:r>
              <a:t>Защита от самообмана: метрика silhouette измеряет, насколько чёткие получились группы. Если данные однородные и реальных групп нет — отчёт так и скажет «выраженной структуры нет», а не нарисует группы из воздуха.</a:t>
            </a:r>
          </a:p>
          <a:p/>
          <a:p>
            <a:r>
              <a:t>Эффект: вместо того чтобы разбирать 200 инцидентов поштучно, команда ищет 2–3 корневые причины — по одной на семейство. Это принципиально другой объём работы.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Простыми словами: инциденты сильно неравны. Один длился 5 минут, другой — 6 часов. Если сложить весь простой за год, обычно оказывается, что львиную его долю дала небольшая горстка инцидентов. Это принцип Парето — «правило 80/20» — применённый к даунтайму.</a:t>
            </a:r>
          </a:p>
          <a:p/>
          <a:p>
            <a:r>
              <a:t>Как измеряем: коэффициент Джини — тот самый, которым экономисты меряют неравенство доходов в странах. Здесь он меряет неравенство «вклада в простой»: 0 — все инциденты одинаковы, ближе к 1 — почти весь простой сидит в нескольких событиях. Джини выше 0.6 — сильная концентрация.</a:t>
            </a:r>
          </a:p>
          <a:p/>
          <a:p>
            <a:r>
              <a:t>Зачем это знать: ресурсы команды ограничены. Если 15% инцидентов дают 70% простоя, то чинить надо в первую очередь причину этих 15% — а не то, что чаще всего мелькает или громче всех обсуждается.</a:t>
            </a:r>
          </a:p>
          <a:p/>
          <a:p>
            <a:r>
              <a:t>Эффект: приоритизация превращается из политического вопроса («чья боль важнее») в арифметический: вот ранжированный список, вот сколько простоя убирает каждый пункт.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Эти девять методов отвечают на вопросы «что дальше» и «что скрыто внутри данных», а не только «что было»:</a:t>
            </a:r>
          </a:p>
          <a:p/>
          <a:p>
            <a:r>
              <a:t>— Прогноз тренда и частоты. Регрессия Тейла-Сена рисует тренд метрики так, что выбросы её не сбивают (обычная линия тренда «уезжает» за одной аномальной точкой, эта — нет). Речь именно о журнале инцидентов, а не о метриках сервера (диск, память): «при таком тренде частота или длительность инцидентов достигнет критического уровня через N недель». Модель Пуассона — классика для подсчёта редких событий: «при текущей частоте ждите X инцидентов в ближайшие 30 дней».</a:t>
            </a:r>
          </a:p>
          <a:p/>
          <a:p>
            <a:r>
              <a:t>— Тренды по каждому параметру. То же самое, что тренд частоты, но по каждой числовой колонке журнала отдельно (длительность, время реакции, число затронутых пользователей) — плюс тест Манна-Кендалла подтверждает, что тренд не случаен. Ответ по каждой колонке: стало хуже, лучше или без изменений.</a:t>
            </a:r>
          </a:p>
          <a:p/>
          <a:p>
            <a:r>
              <a:t>— Корреляции параметров. Пирсон (линейная связь) и Спирмен (любая монотонная связь) отвечают на вопрос: если один параметр растёт, растёт ли (или падает) другой. Например, растёт ли длительность вместе с числом затронутых пользователей.</a:t>
            </a:r>
          </a:p>
          <a:p/>
          <a:p>
            <a:r>
              <a:t>— Выбросы и аномалии частоты. Отдельные инциденты-выбросы (IQR/MAD) и целые недели с аномальной частотой (STL-разложение убирает сезонность и тренд, оставляя только необычное) — то, что не укладывается в обычную картину.</a:t>
            </a:r>
          </a:p>
          <a:p/>
          <a:p>
            <a:r>
              <a:t>— Связки отказов (co-failure). Поиск пар систем, которые падают вместе чаще, чем положено случайности. Показатель lift: во сколько раз чаще. Так находят скрытые общие зависимости — общий коммутатор, общую стойку, общий источник питания, о которых никто не помнил.</a:t>
            </a:r>
          </a:p>
          <a:p/>
          <a:p>
            <a:r>
              <a:t>— Точки перелома. Метод CUSUM находит день, когда поведение системы изменилось — даже если никто не заметил и в журнале изменений пусто. Полезно сопоставить с датами релизов: «после 14-го числа частота сбоев выросла — что выкатывали 14-го?»</a:t>
            </a:r>
          </a:p>
          <a:p/>
          <a:p>
            <a:r>
              <a:t>— Хвостовой риск. По распределению длительностей (GPD) оценивается вероятность редкого, но катастрофически длинного инцидента. Ответ на вопрос руководителя «а может ли у нас случиться простой на сутки?» — числом, а не пожатием плеч.</a:t>
            </a:r>
          </a:p>
          <a:p/>
          <a:p>
            <a:r>
              <a:t>— Сегментация. Весь анализ выше повторяется отдельно внутри каждого сегмента (по системе, категории, региону) — не только по журналу целиком. Закономерность, которая тонет в среднем по всем данным, часто хорошо видна внутри одной группы.</a:t>
            </a:r>
          </a:p>
          <a:p/>
          <a:p>
            <a:r>
              <a:t>— Lead-lag. Кросс-корреляция потоков событий показывает, какой сигнал обычно опережает сбои другого — например, рост ошибок в одном сервисе за N минут до падения другого. Без числового прогноза: честно показываем сдвиг во времени, но не выдаём число, которое не было реально проверено на достаточной выборке.</a:t>
            </a:r>
          </a:p>
          <a:p/>
          <a:p>
            <a:r>
              <a:t>Общее свойство всех методов — на плашке внизу: это классическая проверяемая статистика. Тот же файл — те же числа, всегда.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Смысл слайда: обозначить границы применимости больших языковых моделей — честно, потому что мы сами их используем.</a:t>
            </a:r>
          </a:p>
          <a:p/>
          <a:p>
            <a:r>
              <a:t>LLM (ChatGPT, Claude и другие) устроены как предсказатели следующего слова, а не как калькуляторы. Это делает их великолепными в объяснении и опасными в вычислениях. Конкретные риски на таблице инцидентов:</a:t>
            </a:r>
          </a:p>
          <a:p>
            <a:r>
              <a:t>— Галлюцинация паттерна: модель «увидит» недельный цикл там, где его нет, потому что в её обучающих данных недельные циклы встречались часто. Она угождает ожиданиям, а не считает.</a:t>
            </a:r>
          </a:p>
          <a:p>
            <a:r>
              <a:t>— Арифметика: на выборке в тысячу строк LLM ошибается в подсчётах — это документированное свойство, а не редкий сбой.</a:t>
            </a:r>
          </a:p>
          <a:p>
            <a:r>
              <a:t>— Невоспроизводимость: тот же файл, тот же вопрос — другой ответ. Для аналитики, на основе которой тратят бюджет, это дисквалификация.</a:t>
            </a:r>
          </a:p>
          <a:p/>
          <a:p>
            <a:r>
              <a:t>Поэтому популярный совет «закиньте лог в чат-бота и спросите, что не так» годится для быстрого впечатления, но не для решений с ценой.</a:t>
            </a:r>
          </a:p>
          <a:p/>
          <a:p>
            <a:r>
              <a:t>Принцип в рамке справа — разделение труда: математика считает, LLM объясняет. Как в бухгалтерии: считает программа, а поясняет отчёт человек. Никому не придёт в голову просить рассказчика пересчитать баланс на глаз.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разделение труда реализовано в OpsLab — три изолированные роли:</a:t>
            </a:r>
          </a:p>
          <a:p/>
          <a:p>
            <a:r>
              <a:t>1. Движок считает. Детерминированный статистический движок на Python выполняет все вычисления: тесты, кластеры, прогнозы. «Детерминированный» значит: один и тот же файл на входе всегда даёт одни и те же числа на выходе. LLM к вычислениям физически не допущен — он даже не видит сырые данные до того, как движок закончит.</a:t>
            </a:r>
          </a:p>
          <a:p/>
          <a:p>
            <a:r>
              <a:t>2. LLM объясняет. Языковая модель получает уже готовый, зафиксированный блок статистики — по сути, шпаргалку с проверенными числами — и превращает его в связный текст отчёта. Её роль — переводчик с языка математики на язык руководителя. Числа она не производит, только цитирует.</a:t>
            </a:r>
          </a:p>
          <a:p/>
          <a:p>
            <a:r>
              <a:t>3. Независимая сверка (платный разбор). Второй, отдельный AI-контур сравнивает готовый текст с исходным статистическим блоком: каждое число в тексте должно совпадать с числом из блока. Контур независим по построению — модель не проверяет саму себя, поэтому сверку делает другая. Нашлось расхождение — в отчёте появляется пометка. Не тихая правка, а видимый флаг: читатель знает, что проверка была.</a:t>
            </a:r>
          </a:p>
          <a:p/>
          <a:p>
            <a:r>
              <a:t>В бесплатном разборе работают только шаги 1 и 2 — движок считает, один нарратор пишет текст. Это не ослабляет первый барьер: числа берутся исключительно из движка в любом случае, LLM их не изобретает — разница только в том, есть ли второй читатель, который сверяет текст с цифрами.</a:t>
            </a:r>
          </a:p>
          <a:p/>
          <a:p>
            <a:r>
              <a:t>Если спросят про надёжность самой сверки — отвечать прямо: второй контур это внешняя модель, и она может не ответить. Когда так происходит, текст пишет запасной путь, а сверки не происходит. Гарантия «числа только из движка» этим не затрагивается, потому что она держится на шаге 1, а не на шаге 3.</a:t>
            </a:r>
          </a:p>
          <a:p/>
          <a:p>
            <a:r>
              <a:t>Итоговая формула внизу: ИИ не выдумывает числа, потому что не он их производит. Мы получаем скорость и читаемость LLM без его главного риска.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эта архитектура даёт на практике — три свойства, которых нет у «просто спросили у чат-бота»:</a:t>
            </a:r>
          </a:p>
          <a:p/>
          <a:p>
            <a:r>
              <a:t>— Защищаемость. У каждого числа в отчёте указан метод, тест и порог значимости. Когда финдиректор спросит «откуда цифра?» — есть ответ, который можно проверить. Отчёт, который не выдерживает этого вопроса, бесполезен для решений.</a:t>
            </a:r>
          </a:p>
          <a:p/>
          <a:p>
            <a:r>
              <a:t>— Честный ноль. Если данные не подтверждают закономерность, отчёт пишет «не обнаружено». Это тоже результат: знание, что недельного цикла нет, освобождает от поиска несуществующей причины. Отсутствие находки честнее выдуманного инсайта — а системы, которым «надо что-то найти», склонны находить.</a:t>
            </a:r>
          </a:p>
          <a:p/>
          <a:p>
            <a:r>
              <a:t>— Воспроизводимость. Повторный прогон того же файла даёт тот же результат. Значит, журнал можно прогонять раз в квартал и сравнивать динамику: стало лучше или хуже — по тем же метрикам, тем же методом.</a:t>
            </a:r>
          </a:p>
          <a:p/>
          <a:p>
            <a:r>
              <a:t>Пример внизу — реальный прогон на данных обработки платежей, 802 инцидента за год. Движок показал очень сильную концентрацию: 6,5% инцидентов дают 80% всего простоя, то есть работа примерно с полусотней случаев важнее работы со всей массой. Хвост при этом тяжёлый — вероятность простоя дольше шести часов 7%, для платежей это не пренебрежимая величина. И там же честный ноль: кластеризация вернула «устойчивых групп не найдено», потому что качество разделения не дотянуло до порога. Движку было чем соблазниться, он не стал.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Все материалы открыты:</a:t>
            </a:r>
          </a:p>
          <a:p>
            <a:r>
              <a:t>— На сайте — методология целиком: какие методы, с какими порогами, где они не работают.</a:t>
            </a:r>
          </a:p>
          <a:p>
            <a:r>
              <a:t>— Образец отчёта — настоящий отчёт, собранный движком на реальных данных, живёт страницей по ссылке: можно увидеть формат и глубину до любых обязательств. Печатается в PDF одной кнопкой.</a:t>
            </a:r>
          </a:p>
          <a:p>
            <a:r>
              <a:t>— Бот — бесплатный первый анализ: выгрузите журнал инцидентов файлом (CSV, Excel — как есть), IP-адреса и почта маскируются автоматически, отчёт приходит в среднем за минуты.</a:t>
            </a:r>
          </a:p>
          <a:p>
            <a:r>
              <a:t>— Канал — разборы методов и кейсов, без спама.</a:t>
            </a:r>
          </a:p>
          <a:p>
            <a:r>
              <a:t>— Вопросы по конкретной ситуации — напрямую автору.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0C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CF68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737360"/>
            <a:ext cx="10698480" cy="23774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800" b="1">
                <a:solidFill>
                  <a:srgbClr val="D6D6D6"/>
                </a:solidFill>
                <a:latin typeface="Segoe UI"/>
              </a:rPr>
              <a:t>Сбои в IT: сколько они стоят</a:t>
            </a:r>
          </a:p>
          <a:p>
            <a:pPr algn="l">
              <a:spcAft>
                <a:spcPts val="800"/>
              </a:spcAft>
            </a:pPr>
            <a:r>
              <a:rPr sz="3800" b="1">
                <a:solidFill>
                  <a:srgbClr val="D6D6D6"/>
                </a:solidFill>
                <a:latin typeface="Segoe UI"/>
              </a:rPr>
              <a:t>и что с ними делает статистика</a:t>
            </a:r>
          </a:p>
          <a:p>
            <a:pPr algn="l">
              <a:spcAft>
                <a:spcPts val="800"/>
              </a:spcAft>
            </a:pPr>
            <a:r>
              <a:rPr sz="1800" b="0">
                <a:solidFill>
                  <a:srgbClr val="888888"/>
                </a:solidFill>
                <a:latin typeface="Segoe UI"/>
              </a:rPr>
              <a:t>Практический обзор: цена простоя, методы работы со сбоями,</a:t>
            </a:r>
          </a:p>
          <a:p>
            <a:pPr algn="l">
              <a:spcAft>
                <a:spcPts val="800"/>
              </a:spcAft>
            </a:pPr>
            <a:r>
              <a:rPr sz="1800" b="0">
                <a:solidFill>
                  <a:srgbClr val="888888"/>
                </a:solidFill>
                <a:latin typeface="Segoe UI"/>
              </a:rPr>
              <a:t>статистический анализ инцидентов и роль LLM.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5212080"/>
            <a:ext cx="100584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888888"/>
                </a:solidFill>
                <a:latin typeface="Segoe UI"/>
              </a:rPr>
              <a:t>Подготовлено OpsLab ·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0C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502920"/>
            <a:ext cx="640080" cy="50800"/>
          </a:xfrm>
          <a:prstGeom prst="rect">
            <a:avLst/>
          </a:prstGeom>
          <a:solidFill>
            <a:srgbClr val="CF68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640080"/>
            <a:ext cx="109728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E07840"/>
                </a:solidFill>
                <a:latin typeface="Segoe UI"/>
              </a:rPr>
              <a:t>I · ЦЕНА АВАРИЙНОСТИ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960120"/>
            <a:ext cx="11247120" cy="10058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700" b="1">
                <a:solidFill>
                  <a:srgbClr val="D6D6D6"/>
                </a:solidFill>
                <a:latin typeface="Segoe UI"/>
              </a:rPr>
              <a:t>Простой — одна из самых дорогих статей потерь. Это измерено.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2057400"/>
            <a:ext cx="3566160" cy="3474720"/>
          </a:xfrm>
          <a:prstGeom prst="roundRect">
            <a:avLst>
              <a:gd name="adj" fmla="val 5000"/>
            </a:avLst>
          </a:prstGeom>
          <a:solidFill>
            <a:srgbClr val="0D1226"/>
          </a:solidFill>
          <a:ln w="12700">
            <a:solidFill>
              <a:srgbClr val="1C2B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2331720"/>
            <a:ext cx="301752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E07840"/>
                </a:solidFill>
                <a:latin typeface="Segoe UI"/>
              </a:rPr>
              <a:t>$300 000+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3200400"/>
            <a:ext cx="3017520" cy="1554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D6D6D6"/>
                </a:solidFill>
                <a:latin typeface="Segoe UI"/>
              </a:rPr>
              <a:t>стоит один час простоя для 90%+ средних и крупных компаний; у 41% — от $1 млн за час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4846320"/>
            <a:ext cx="301752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888888"/>
                </a:solidFill>
                <a:latin typeface="Segoe UI"/>
              </a:rPr>
              <a:t>ITIC, Hourly Cost of Downtime Survey 2024 (1 000+ компаний)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9120" y="2057400"/>
            <a:ext cx="3566160" cy="3474720"/>
          </a:xfrm>
          <a:prstGeom prst="roundRect">
            <a:avLst>
              <a:gd name="adj" fmla="val 5000"/>
            </a:avLst>
          </a:prstGeom>
          <a:solidFill>
            <a:srgbClr val="0D1226"/>
          </a:solidFill>
          <a:ln w="12700">
            <a:solidFill>
              <a:srgbClr val="1C2B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63440" y="2331720"/>
            <a:ext cx="301752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E07840"/>
                </a:solidFill>
                <a:latin typeface="Segoe UI"/>
              </a:rPr>
              <a:t>$400 млрд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63440" y="3200400"/>
            <a:ext cx="3017520" cy="1554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D6D6D6"/>
                </a:solidFill>
                <a:latin typeface="Segoe UI"/>
              </a:rPr>
              <a:t>в год суммарно теряют компании Global 2000 из-за незапланированного простоя — ~9% прибыли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63440" y="4846320"/>
            <a:ext cx="301752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888888"/>
                </a:solidFill>
                <a:latin typeface="Segoe UI"/>
              </a:rPr>
              <a:t>Splunk + Oxford Economics, The Hidden Costs of Downtime, 2024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0" y="2057400"/>
            <a:ext cx="3566160" cy="3474720"/>
          </a:xfrm>
          <a:prstGeom prst="roundRect">
            <a:avLst>
              <a:gd name="adj" fmla="val 5000"/>
            </a:avLst>
          </a:prstGeom>
          <a:solidFill>
            <a:srgbClr val="0D1226"/>
          </a:solidFill>
          <a:ln w="12700">
            <a:solidFill>
              <a:srgbClr val="1C2B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503920" y="2331720"/>
            <a:ext cx="301752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E07840"/>
                </a:solidFill>
                <a:latin typeface="Segoe UI"/>
              </a:rPr>
              <a:t>$5 млн+/час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503920" y="3200400"/>
            <a:ext cx="3017520" cy="1554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D6D6D6"/>
                </a:solidFill>
                <a:latin typeface="Segoe UI"/>
              </a:rPr>
              <a:t>средняя цена часа простоя в банках, телекоме, здравоохранении, ритейле, транспорте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503920" y="4846320"/>
            <a:ext cx="301752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888888"/>
                </a:solidFill>
                <a:latin typeface="Segoe UI"/>
              </a:rPr>
              <a:t>ITIC 2024, отраслевой разрез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5760720"/>
            <a:ext cx="1106424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D6D6D6"/>
                </a:solidFill>
                <a:latin typeface="Segoe UI"/>
              </a:rPr>
              <a:t>Цифры без учёта штрафов, исков и регуляторных последствий — реальные потери выше.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7200" y="6446520"/>
            <a:ext cx="73152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100" b="0">
                <a:solidFill>
                  <a:srgbClr val="888888"/>
                </a:solidFill>
                <a:latin typeface="Segoe UI"/>
              </a:rPr>
              <a:t>I · Цена аварийности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247120" y="6446520"/>
            <a:ext cx="54864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spcAft>
                <a:spcPts val="600"/>
              </a:spcAft>
            </a:pPr>
            <a:r>
              <a:rPr sz="1100" b="0">
                <a:solidFill>
                  <a:srgbClr val="888888"/>
                </a:solidFill>
                <a:latin typeface="Segoe UI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0C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502920"/>
            <a:ext cx="640080" cy="50800"/>
          </a:xfrm>
          <a:prstGeom prst="rect">
            <a:avLst/>
          </a:prstGeom>
          <a:solidFill>
            <a:srgbClr val="CF68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640080"/>
            <a:ext cx="109728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E07840"/>
                </a:solidFill>
                <a:latin typeface="Segoe UI"/>
              </a:rPr>
              <a:t>I · ЦЕНА АВАРИЙНОСТИ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960120"/>
            <a:ext cx="11247120" cy="10058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600" b="1">
                <a:solidFill>
                  <a:srgbClr val="D6D6D6"/>
                </a:solidFill>
                <a:latin typeface="Segoe UI"/>
              </a:rPr>
              <a:t>Как это выглядит вблизи: типичные сбои и их цена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874519"/>
            <a:ext cx="2724912" cy="4160520"/>
          </a:xfrm>
          <a:prstGeom prst="roundRect">
            <a:avLst>
              <a:gd name="adj" fmla="val 5000"/>
            </a:avLst>
          </a:prstGeom>
          <a:solidFill>
            <a:srgbClr val="0D1226"/>
          </a:solidFill>
          <a:ln w="12700">
            <a:solidFill>
              <a:srgbClr val="1C2B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8368" y="2057400"/>
            <a:ext cx="233172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E07840"/>
                </a:solidFill>
                <a:latin typeface="Segoe UI"/>
              </a:rPr>
              <a:t>Телеком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2514600"/>
            <a:ext cx="2331720" cy="3383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050" b="0">
                <a:solidFill>
                  <a:srgbClr val="D6D6D6"/>
                </a:solidFill>
                <a:latin typeface="Segoe UI"/>
              </a:rPr>
              <a:t>•  падение биллинга → абоненты не платят и не подключаются, звонки заваливают колл-центр</a:t>
            </a:r>
          </a:p>
          <a:p>
            <a:pPr algn="l">
              <a:spcAft>
                <a:spcPts val="800"/>
              </a:spcAft>
            </a:pPr>
            <a:r>
              <a:rPr sz="1050" b="0">
                <a:solidFill>
                  <a:srgbClr val="D6D6D6"/>
                </a:solidFill>
                <a:latin typeface="Segoe UI"/>
              </a:rPr>
              <a:t>•  авария узла агрегации в час пик → город без интернета, волна заявок на расторжение</a:t>
            </a:r>
          </a:p>
          <a:p>
            <a:pPr algn="l">
              <a:spcAft>
                <a:spcPts val="800"/>
              </a:spcAft>
            </a:pPr>
            <a:r>
              <a:rPr sz="1050" b="0">
                <a:solidFill>
                  <a:srgbClr val="D6D6D6"/>
                </a:solidFill>
                <a:latin typeface="Segoe UI"/>
              </a:rPr>
              <a:t>•  DDoS на оператора (Magyar Telekom, 2020) → деградация услуг, задеты банки-клиенты</a:t>
            </a:r>
          </a:p>
          <a:p>
            <a:pPr algn="l">
              <a:spcAft>
                <a:spcPts val="800"/>
              </a:spcAft>
            </a:pPr>
            <a:r>
              <a:rPr sz="1050" b="0">
                <a:solidFill>
                  <a:srgbClr val="D6D6D6"/>
                </a:solidFill>
                <a:latin typeface="Segoe UI"/>
              </a:rPr>
              <a:t>•  сбой DNS → «всё лежит», хотя сеть физически работает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319272" y="1874519"/>
            <a:ext cx="2724912" cy="4160520"/>
          </a:xfrm>
          <a:prstGeom prst="roundRect">
            <a:avLst>
              <a:gd name="adj" fmla="val 5000"/>
            </a:avLst>
          </a:prstGeom>
          <a:solidFill>
            <a:srgbClr val="0D1226"/>
          </a:solidFill>
          <a:ln w="12700">
            <a:solidFill>
              <a:srgbClr val="1C2B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520440" y="2057400"/>
            <a:ext cx="233172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E07840"/>
                </a:solidFill>
                <a:latin typeface="Segoe UI"/>
              </a:rPr>
              <a:t>Банкинг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20440" y="2514600"/>
            <a:ext cx="2331720" cy="3383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050" b="0">
                <a:solidFill>
                  <a:srgbClr val="D6D6D6"/>
                </a:solidFill>
                <a:latin typeface="Segoe UI"/>
              </a:rPr>
              <a:t>•  мобильный банк упал в день зарплаты → шквал обращений, отток к соседям</a:t>
            </a:r>
          </a:p>
          <a:p>
            <a:pPr algn="l">
              <a:spcAft>
                <a:spcPts val="800"/>
              </a:spcAft>
            </a:pPr>
            <a:r>
              <a:rPr sz="1050" b="0">
                <a:solidFill>
                  <a:srgbClr val="D6D6D6"/>
                </a:solidFill>
                <a:latin typeface="Segoe UI"/>
              </a:rPr>
              <a:t>•  сбой карточного процессинга в пятницу вечером → потерянные покупки, компенсации</a:t>
            </a:r>
          </a:p>
          <a:p>
            <a:pPr algn="l">
              <a:spcAft>
                <a:spcPts val="800"/>
              </a:spcAft>
            </a:pPr>
            <a:r>
              <a:rPr sz="1050" b="0">
                <a:solidFill>
                  <a:srgbClr val="D6D6D6"/>
                </a:solidFill>
                <a:latin typeface="Segoe UI"/>
              </a:rPr>
              <a:t>•  задержка обмена с нацбанком → платежи юрлиц стоят, штрафы по договорам</a:t>
            </a:r>
          </a:p>
          <a:p>
            <a:pPr algn="l">
              <a:spcAft>
                <a:spcPts val="800"/>
              </a:spcAft>
            </a:pPr>
            <a:r>
              <a:rPr sz="1050" b="0">
                <a:solidFill>
                  <a:srgbClr val="D6D6D6"/>
                </a:solidFill>
                <a:latin typeface="Segoe UI"/>
              </a:rPr>
              <a:t>•  CrowdStrike, 19.07.2024 → банки и аэропорты Европы на ручном режиме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81344" y="1874519"/>
            <a:ext cx="2724912" cy="4160520"/>
          </a:xfrm>
          <a:prstGeom prst="roundRect">
            <a:avLst>
              <a:gd name="adj" fmla="val 5000"/>
            </a:avLst>
          </a:prstGeom>
          <a:solidFill>
            <a:srgbClr val="0D1226"/>
          </a:solidFill>
          <a:ln w="12700">
            <a:solidFill>
              <a:srgbClr val="1C2B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382512" y="2057400"/>
            <a:ext cx="233172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E07840"/>
                </a:solidFill>
                <a:latin typeface="Segoe UI"/>
              </a:rPr>
              <a:t>Электроснабжение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82512" y="2514600"/>
            <a:ext cx="2331720" cy="3383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050" b="0">
                <a:solidFill>
                  <a:srgbClr val="D6D6D6"/>
                </a:solidFill>
                <a:latin typeface="Segoe UI"/>
              </a:rPr>
              <a:t>•  блэкаут на Балканах 21.06.2024 → BiH, Черногория, Албания, побережье Хорватии ~3 часа без питания; причина — растительность у двух ЛЭП (ENTSO-E)</a:t>
            </a:r>
          </a:p>
          <a:p>
            <a:pPr algn="l">
              <a:spcAft>
                <a:spcPts val="800"/>
              </a:spcAft>
            </a:pPr>
            <a:r>
              <a:rPr sz="1050" b="0">
                <a:solidFill>
                  <a:srgbClr val="D6D6D6"/>
                </a:solidFill>
                <a:latin typeface="Segoe UI"/>
              </a:rPr>
              <a:t>•  отказ SCADA → диспетчеры управляют сетью вслепую</a:t>
            </a:r>
          </a:p>
          <a:p>
            <a:pPr algn="l">
              <a:spcAft>
                <a:spcPts val="800"/>
              </a:spcAft>
            </a:pPr>
            <a:r>
              <a:rPr sz="1050" b="0">
                <a:solidFill>
                  <a:srgbClr val="D6D6D6"/>
                </a:solidFill>
                <a:latin typeface="Segoe UI"/>
              </a:rPr>
              <a:t>•  сбой систем учёта → недосбор выручки, месяцы перерасчётов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9043416" y="1874519"/>
            <a:ext cx="2724912" cy="4160520"/>
          </a:xfrm>
          <a:prstGeom prst="roundRect">
            <a:avLst>
              <a:gd name="adj" fmla="val 5000"/>
            </a:avLst>
          </a:prstGeom>
          <a:solidFill>
            <a:srgbClr val="0D1226"/>
          </a:solidFill>
          <a:ln w="12700">
            <a:solidFill>
              <a:srgbClr val="1C2B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244584" y="2057400"/>
            <a:ext cx="233172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E07840"/>
                </a:solidFill>
                <a:latin typeface="Segoe UI"/>
              </a:rPr>
              <a:t>ИТ-подразделение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244584" y="2514600"/>
            <a:ext cx="2331720" cy="3383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050" b="0">
                <a:solidFill>
                  <a:srgbClr val="D6D6D6"/>
                </a:solidFill>
                <a:latin typeface="Segoe UI"/>
              </a:rPr>
              <a:t>•  ночью переполнился диск БД → утро без ERP, завод простаивает смену</a:t>
            </a:r>
          </a:p>
          <a:p>
            <a:pPr algn="l">
              <a:spcAft>
                <a:spcPts val="800"/>
              </a:spcAft>
            </a:pPr>
            <a:r>
              <a:rPr sz="1050" b="0">
                <a:solidFill>
                  <a:srgbClr val="D6D6D6"/>
                </a:solidFill>
                <a:latin typeface="Segoe UI"/>
              </a:rPr>
              <a:t>•  просрочен сертификат → «ничего не работает», пока не найдут причину</a:t>
            </a:r>
          </a:p>
          <a:p>
            <a:pPr algn="l">
              <a:spcAft>
                <a:spcPts val="800"/>
              </a:spcAft>
            </a:pPr>
            <a:r>
              <a:rPr sz="1050" b="0">
                <a:solidFill>
                  <a:srgbClr val="D6D6D6"/>
                </a:solidFill>
                <a:latin typeface="Segoe UI"/>
              </a:rPr>
              <a:t>•  бэкап пересёкся с рабочей нагрузкой → «необъяснимые» тормоза каждую ночь</a:t>
            </a:r>
          </a:p>
          <a:p>
            <a:pPr algn="l">
              <a:spcAft>
                <a:spcPts val="800"/>
              </a:spcAft>
            </a:pPr>
            <a:r>
              <a:rPr sz="1050" b="0">
                <a:solidFill>
                  <a:srgbClr val="D6D6D6"/>
                </a:solidFill>
                <a:latin typeface="Segoe UI"/>
              </a:rPr>
              <a:t>•  релиз в пятницу → выходные команды уходят на восстановление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172200"/>
            <a:ext cx="112471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888888"/>
                </a:solidFill>
                <a:latin typeface="Segoe UI"/>
              </a:rPr>
              <a:t>Датированные случаи — реальные (источники в заметках); остальное — типовые сценарии из практики эксплуатации. ~40 примеров — в заметках к слайду.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7200" y="6446520"/>
            <a:ext cx="73152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100" b="0">
                <a:solidFill>
                  <a:srgbClr val="888888"/>
                </a:solidFill>
                <a:latin typeface="Segoe UI"/>
              </a:rPr>
              <a:t>I · Цена аварийности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247120" y="6446520"/>
            <a:ext cx="54864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spcAft>
                <a:spcPts val="600"/>
              </a:spcAft>
            </a:pPr>
            <a:r>
              <a:rPr sz="1100" b="0">
                <a:solidFill>
                  <a:srgbClr val="888888"/>
                </a:solidFill>
                <a:latin typeface="Segoe UI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0C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502920"/>
            <a:ext cx="640080" cy="50800"/>
          </a:xfrm>
          <a:prstGeom prst="rect">
            <a:avLst/>
          </a:prstGeom>
          <a:solidFill>
            <a:srgbClr val="CF68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640080"/>
            <a:ext cx="109728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E07840"/>
                </a:solidFill>
                <a:latin typeface="Segoe UI"/>
              </a:rPr>
              <a:t>I · ЦЕНА АВАРИЙНОСТИ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960120"/>
            <a:ext cx="11247120" cy="10058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700" b="1">
                <a:solidFill>
                  <a:srgbClr val="D6D6D6"/>
                </a:solidFill>
                <a:latin typeface="Segoe UI"/>
              </a:rPr>
              <a:t>Главное свойство аварийности: сбои не случайны. Они повторяются.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057400"/>
            <a:ext cx="6858000" cy="34747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D6D6D6"/>
                </a:solidFill>
                <a:latin typeface="Segoe UI"/>
              </a:rPr>
              <a:t>По данным Uptime Institute (Annual Outage Analysis 2025):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D6D6D6"/>
                </a:solidFill>
                <a:latin typeface="Segoe UI"/>
              </a:rPr>
              <a:t>•  ~40% организаций за 3 года пережили крупный сбой из-за человеческой ошибки;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D6D6D6"/>
                </a:solidFill>
                <a:latin typeface="Segoe UI"/>
              </a:rPr>
              <a:t>•  85% таких инцидентов упираются в процедуры — их не соблюдали или они были ошибочны;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D6D6D6"/>
                </a:solidFill>
                <a:latin typeface="Segoe UI"/>
              </a:rPr>
              <a:t>•  66–80% всего простоя связано с прямой или косвенной человеческой ошибкой.</a:t>
            </a:r>
          </a:p>
          <a:p>
            <a:pPr algn="l">
              <a:spcAft>
                <a:spcPts val="1000"/>
              </a:spcAft>
            </a:pPr>
            <a:r>
              <a:rPr sz="600" b="0">
                <a:solidFill>
                  <a:srgbClr val="D6D6D6"/>
                </a:solidFill>
                <a:latin typeface="Segoe UI"/>
              </a:rPr>
              <a:t/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D6D6D6"/>
                </a:solidFill>
                <a:latin typeface="Segoe UI"/>
              </a:rPr>
              <a:t>Ошибка в процедуре — это системная причина: она будет срабатывать снова и снова, оставляя в журнале инцидентов повторяющийся след.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0" y="2057400"/>
            <a:ext cx="3840480" cy="3474720"/>
          </a:xfrm>
          <a:prstGeom prst="roundRect">
            <a:avLst>
              <a:gd name="adj" fmla="val 5000"/>
            </a:avLst>
          </a:prstGeom>
          <a:solidFill>
            <a:srgbClr val="111A32"/>
          </a:solidFill>
          <a:ln w="12700">
            <a:solidFill>
              <a:srgbClr val="CF68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46720" y="2331720"/>
            <a:ext cx="3291840" cy="3017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1000"/>
              </a:spcAft>
            </a:pPr>
            <a:r>
              <a:rPr sz="1200" b="1">
                <a:solidFill>
                  <a:srgbClr val="E07840"/>
                </a:solidFill>
                <a:latin typeface="Segoe UI"/>
              </a:rPr>
              <a:t>СЛЕДСТВИЕ</a:t>
            </a:r>
          </a:p>
          <a:p>
            <a:pPr algn="l">
              <a:spcAft>
                <a:spcPts val="1000"/>
              </a:spcAft>
            </a:pPr>
            <a:r>
              <a:rPr sz="1500" b="0">
                <a:solidFill>
                  <a:srgbClr val="D6D6D6"/>
                </a:solidFill>
                <a:latin typeface="Segoe UI"/>
              </a:rPr>
              <a:t>Если причины системные, их след уже записан в вашей истории инцидентов.</a:t>
            </a:r>
          </a:p>
          <a:p>
            <a:pPr algn="l">
              <a:spcAft>
                <a:spcPts val="1000"/>
              </a:spcAft>
            </a:pPr>
            <a:r>
              <a:rPr sz="1500" b="0">
                <a:solidFill>
                  <a:srgbClr val="D6D6D6"/>
                </a:solidFill>
                <a:latin typeface="Segoe UI"/>
              </a:rPr>
              <a:t>Вопрос не «есть ли закономерность», а «умеем ли мы её достать».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6446520"/>
            <a:ext cx="73152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100" b="0">
                <a:solidFill>
                  <a:srgbClr val="888888"/>
                </a:solidFill>
                <a:latin typeface="Segoe UI"/>
              </a:rPr>
              <a:t>I · Цена аварийности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47120" y="6446520"/>
            <a:ext cx="54864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spcAft>
                <a:spcPts val="600"/>
              </a:spcAft>
            </a:pPr>
            <a:r>
              <a:rPr sz="1100" b="0">
                <a:solidFill>
                  <a:srgbClr val="888888"/>
                </a:solidFill>
                <a:latin typeface="Segoe UI"/>
              </a:rPr>
              <a:t>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0C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502920"/>
            <a:ext cx="640080" cy="50800"/>
          </a:xfrm>
          <a:prstGeom prst="rect">
            <a:avLst/>
          </a:prstGeom>
          <a:solidFill>
            <a:srgbClr val="CF68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640080"/>
            <a:ext cx="109728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E07840"/>
                </a:solidFill>
                <a:latin typeface="Segoe UI"/>
              </a:rPr>
              <a:t>II · АРСЕНАЛ ИНДУСТРИИ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960120"/>
            <a:ext cx="11247120" cy="10058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600" b="1">
                <a:solidFill>
                  <a:srgbClr val="D6D6D6"/>
                </a:solidFill>
                <a:latin typeface="Segoe UI"/>
              </a:rPr>
              <a:t>Чем индустрия борется со сбоями — и почём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874519"/>
            <a:ext cx="11064240" cy="603504"/>
          </a:xfrm>
          <a:prstGeom prst="roundRect">
            <a:avLst>
              <a:gd name="adj" fmla="val 5000"/>
            </a:avLst>
          </a:prstGeom>
          <a:solidFill>
            <a:srgbClr val="0D1226"/>
          </a:solidFill>
          <a:ln w="12700">
            <a:solidFill>
              <a:srgbClr val="1C2B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938527"/>
            <a:ext cx="30175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D6D6D6"/>
                </a:solidFill>
                <a:latin typeface="Segoe UI"/>
              </a:rPr>
              <a:t>Мониторинг / observability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86200" y="1938527"/>
            <a:ext cx="26517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1150" b="0">
                <a:solidFill>
                  <a:srgbClr val="D6D6D6"/>
                </a:solidFill>
                <a:latin typeface="Segoe UI"/>
              </a:rPr>
              <a:t>видит сбой в момент сбоя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29400" y="1938527"/>
            <a:ext cx="237744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1150" b="0">
                <a:solidFill>
                  <a:srgbClr val="D6D6D6"/>
                </a:solidFill>
                <a:latin typeface="Segoe UI"/>
              </a:rPr>
              <a:t>дорого: агенты, внедрение, подписка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098280" y="1938527"/>
            <a:ext cx="237744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1150" b="0">
                <a:solidFill>
                  <a:srgbClr val="888888"/>
                </a:solidFill>
                <a:latin typeface="Segoe UI"/>
              </a:rPr>
              <a:t>не объясняет, почему сбои повторяются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551176"/>
            <a:ext cx="11064240" cy="603504"/>
          </a:xfrm>
          <a:prstGeom prst="roundRect">
            <a:avLst>
              <a:gd name="adj" fmla="val 5000"/>
            </a:avLst>
          </a:prstGeom>
          <a:solidFill>
            <a:srgbClr val="0D1226"/>
          </a:solidFill>
          <a:ln w="12700">
            <a:solidFill>
              <a:srgbClr val="1C2B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2615184"/>
            <a:ext cx="30175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D6D6D6"/>
                </a:solidFill>
                <a:latin typeface="Segoe UI"/>
              </a:rPr>
              <a:t>Процессы (ITIL, SRE-практики)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86200" y="2615184"/>
            <a:ext cx="26517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1150" b="0">
                <a:solidFill>
                  <a:srgbClr val="D6D6D6"/>
                </a:solidFill>
                <a:latin typeface="Segoe UI"/>
              </a:rPr>
              <a:t>порядок реагирования и учёта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29400" y="2615184"/>
            <a:ext cx="237744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1150" b="0">
                <a:solidFill>
                  <a:srgbClr val="D6D6D6"/>
                </a:solidFill>
                <a:latin typeface="Segoe UI"/>
              </a:rPr>
              <a:t>средне: люди и дисциплина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098280" y="2615184"/>
            <a:ext cx="237744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1150" b="0">
                <a:solidFill>
                  <a:srgbClr val="888888"/>
                </a:solidFill>
                <a:latin typeface="Segoe UI"/>
              </a:rPr>
              <a:t>качество зависит от исполнения (те самые 85%)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3227832"/>
            <a:ext cx="11064240" cy="603504"/>
          </a:xfrm>
          <a:prstGeom prst="roundRect">
            <a:avLst>
              <a:gd name="adj" fmla="val 5000"/>
            </a:avLst>
          </a:prstGeom>
          <a:solidFill>
            <a:srgbClr val="0D1226"/>
          </a:solidFill>
          <a:ln w="12700">
            <a:solidFill>
              <a:srgbClr val="1C2B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77240" y="3291840"/>
            <a:ext cx="30175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D6D6D6"/>
                </a:solidFill>
                <a:latin typeface="Segoe UI"/>
              </a:rPr>
              <a:t>Постмортемы / RCA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886200" y="3291840"/>
            <a:ext cx="26517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1150" b="0">
                <a:solidFill>
                  <a:srgbClr val="D6D6D6"/>
                </a:solidFill>
                <a:latin typeface="Segoe UI"/>
              </a:rPr>
              <a:t>разбор причин конкретного сбоя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629400" y="3291840"/>
            <a:ext cx="237744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1150" b="0">
                <a:solidFill>
                  <a:srgbClr val="22C55E"/>
                </a:solidFill>
                <a:latin typeface="Segoe UI"/>
              </a:rPr>
              <a:t>дёшево: время инженеров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098280" y="3291840"/>
            <a:ext cx="237744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1150" b="0">
                <a:solidFill>
                  <a:srgbClr val="888888"/>
                </a:solidFill>
                <a:latin typeface="Segoe UI"/>
              </a:rPr>
              <a:t>смотрит на один инцидент, не на всю историю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904487"/>
            <a:ext cx="11064240" cy="603504"/>
          </a:xfrm>
          <a:prstGeom prst="roundRect">
            <a:avLst>
              <a:gd name="adj" fmla="val 5000"/>
            </a:avLst>
          </a:prstGeom>
          <a:solidFill>
            <a:srgbClr val="0D1226"/>
          </a:solidFill>
          <a:ln w="12700">
            <a:solidFill>
              <a:srgbClr val="1C2B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77240" y="3968495"/>
            <a:ext cx="30175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D6D6D6"/>
                </a:solidFill>
                <a:latin typeface="Segoe UI"/>
              </a:rPr>
              <a:t>Хаос-инжиниринг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886200" y="3968495"/>
            <a:ext cx="26517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1150" b="0">
                <a:solidFill>
                  <a:srgbClr val="D6D6D6"/>
                </a:solidFill>
                <a:latin typeface="Segoe UI"/>
              </a:rPr>
              <a:t>проверка устойчивости заранее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629400" y="3968495"/>
            <a:ext cx="237744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1150" b="0">
                <a:solidFill>
                  <a:srgbClr val="D6D6D6"/>
                </a:solidFill>
                <a:latin typeface="Segoe UI"/>
              </a:rPr>
              <a:t>дорого: зрелость + риск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098280" y="3968495"/>
            <a:ext cx="237744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1150" b="0">
                <a:solidFill>
                  <a:srgbClr val="888888"/>
                </a:solidFill>
                <a:latin typeface="Segoe UI"/>
              </a:rPr>
              <a:t>доступен немногим командам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48640" y="4581144"/>
            <a:ext cx="11064240" cy="603504"/>
          </a:xfrm>
          <a:prstGeom prst="roundRect">
            <a:avLst>
              <a:gd name="adj" fmla="val 5000"/>
            </a:avLst>
          </a:prstGeom>
          <a:solidFill>
            <a:srgbClr val="0D1226"/>
          </a:solidFill>
          <a:ln w="12700">
            <a:solidFill>
              <a:srgbClr val="1C2B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77240" y="4645152"/>
            <a:ext cx="30175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D6D6D6"/>
                </a:solidFill>
                <a:latin typeface="Segoe UI"/>
              </a:rPr>
              <a:t>AIOps-платформы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886200" y="4645152"/>
            <a:ext cx="26517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1150" b="0">
                <a:solidFill>
                  <a:srgbClr val="D6D6D6"/>
                </a:solidFill>
                <a:latin typeface="Segoe UI"/>
              </a:rPr>
              <a:t>корреляция событий в потоке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629400" y="4645152"/>
            <a:ext cx="237744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1150" b="0">
                <a:solidFill>
                  <a:srgbClr val="D6D6D6"/>
                </a:solidFill>
                <a:latin typeface="Segoe UI"/>
              </a:rPr>
              <a:t>очень дорого: интеграция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098280" y="4645152"/>
            <a:ext cx="237744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1150" b="0">
                <a:solidFill>
                  <a:srgbClr val="888888"/>
                </a:solidFill>
                <a:latin typeface="Segoe UI"/>
              </a:rPr>
              <a:t>чёрный ящик; нужен большой масштаб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548640" y="5257800"/>
            <a:ext cx="11064240" cy="603504"/>
          </a:xfrm>
          <a:prstGeom prst="roundRect">
            <a:avLst>
              <a:gd name="adj" fmla="val 5000"/>
            </a:avLst>
          </a:prstGeom>
          <a:solidFill>
            <a:srgbClr val="111A32"/>
          </a:solidFill>
          <a:ln w="12700">
            <a:solidFill>
              <a:srgbClr val="CF68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77240" y="5321808"/>
            <a:ext cx="30175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E07840"/>
                </a:solidFill>
                <a:latin typeface="Segoe UI"/>
              </a:rPr>
              <a:t>Ретроспективный статанализ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886200" y="5321808"/>
            <a:ext cx="26517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1150" b="0">
                <a:solidFill>
                  <a:srgbClr val="D6D6D6"/>
                </a:solidFill>
                <a:latin typeface="Segoe UI"/>
              </a:rPr>
              <a:t>закономерности во всей истории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629400" y="5321808"/>
            <a:ext cx="237744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1150" b="0">
                <a:solidFill>
                  <a:srgbClr val="22C55E"/>
                </a:solidFill>
                <a:latin typeface="Segoe UI"/>
              </a:rPr>
              <a:t>дёшево: данные уже собраны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098280" y="5321808"/>
            <a:ext cx="237744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1150" b="0">
                <a:solidFill>
                  <a:srgbClr val="888888"/>
                </a:solidFill>
                <a:latin typeface="Segoe UI"/>
              </a:rPr>
              <a:t>почти никем не используется системно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48640" y="6035040"/>
            <a:ext cx="110642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D6D6D6"/>
                </a:solidFill>
                <a:latin typeface="Segoe UI"/>
              </a:rPr>
              <a:t>Подходы не конкурируют — они дополняют друг друга. Вопрос в том, какой даёт максимум на вложенный рубль.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57200" y="6446520"/>
            <a:ext cx="73152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100" b="0">
                <a:solidFill>
                  <a:srgbClr val="888888"/>
                </a:solidFill>
                <a:latin typeface="Segoe UI"/>
              </a:rPr>
              <a:t>II · Арсенал индустрии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1247120" y="6446520"/>
            <a:ext cx="54864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spcAft>
                <a:spcPts val="600"/>
              </a:spcAft>
            </a:pPr>
            <a:r>
              <a:rPr sz="1100" b="0">
                <a:solidFill>
                  <a:srgbClr val="888888"/>
                </a:solidFill>
                <a:latin typeface="Segoe UI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0C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502920"/>
            <a:ext cx="640080" cy="50800"/>
          </a:xfrm>
          <a:prstGeom prst="rect">
            <a:avLst/>
          </a:prstGeom>
          <a:solidFill>
            <a:srgbClr val="CF68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640080"/>
            <a:ext cx="109728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E07840"/>
                </a:solidFill>
                <a:latin typeface="Segoe UI"/>
              </a:rPr>
              <a:t>II · АРСЕНАЛ ИНДУСТРИИ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960120"/>
            <a:ext cx="11247120" cy="10058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700" b="1">
                <a:solidFill>
                  <a:srgbClr val="D6D6D6"/>
                </a:solidFill>
                <a:latin typeface="Segoe UI"/>
              </a:rPr>
              <a:t>Самый недоиспользуемый актив — данные, которые у вас уже есть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103120"/>
            <a:ext cx="1106424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D6D6D6"/>
                </a:solidFill>
                <a:latin typeface="Segoe UI"/>
              </a:rPr>
              <a:t>Каждая компания с процессом инцидент-менеджмента годами копит журнал: когда упало, сколько длилось, что задело. Обычно он используется для одного — отчёта «сколько было инцидентов в этом месяце».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3657600"/>
            <a:ext cx="3566160" cy="2011680"/>
          </a:xfrm>
          <a:prstGeom prst="roundRect">
            <a:avLst>
              <a:gd name="adj" fmla="val 5000"/>
            </a:avLst>
          </a:prstGeom>
          <a:solidFill>
            <a:srgbClr val="0D1226"/>
          </a:solidFill>
          <a:ln w="12700">
            <a:solidFill>
              <a:srgbClr val="1C2B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3886200"/>
            <a:ext cx="30175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E07840"/>
                </a:solidFill>
                <a:latin typeface="Segoe UI"/>
              </a:rPr>
              <a:t>Дёшево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4389120"/>
            <a:ext cx="3017520" cy="11887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350" b="0">
                <a:solidFill>
                  <a:srgbClr val="D6D6D6"/>
                </a:solidFill>
                <a:latin typeface="Segoe UI"/>
              </a:rPr>
              <a:t>Данные уже собраны. Не нужны агенты, доступы к инфраструктуре, внедрение — только экспорт файла.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9120" y="3657600"/>
            <a:ext cx="3566160" cy="2011680"/>
          </a:xfrm>
          <a:prstGeom prst="roundRect">
            <a:avLst>
              <a:gd name="adj" fmla="val 5000"/>
            </a:avLst>
          </a:prstGeom>
          <a:solidFill>
            <a:srgbClr val="0D1226"/>
          </a:solidFill>
          <a:ln w="12700">
            <a:solidFill>
              <a:srgbClr val="1C2B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63440" y="3886200"/>
            <a:ext cx="30175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E07840"/>
                </a:solidFill>
                <a:latin typeface="Segoe UI"/>
              </a:rPr>
              <a:t>Точно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63440" y="4389120"/>
            <a:ext cx="3017520" cy="11887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350" b="0">
                <a:solidFill>
                  <a:srgbClr val="D6D6D6"/>
                </a:solidFill>
                <a:latin typeface="Segoe UI"/>
              </a:rPr>
              <a:t>Статистические тесты дают проверяемый ответ: p-value вместо мнения самого громкого человека на встрече.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229600" y="3657600"/>
            <a:ext cx="3566160" cy="2011680"/>
          </a:xfrm>
          <a:prstGeom prst="roundRect">
            <a:avLst>
              <a:gd name="adj" fmla="val 5000"/>
            </a:avLst>
          </a:prstGeom>
          <a:solidFill>
            <a:srgbClr val="0D1226"/>
          </a:solidFill>
          <a:ln w="12700">
            <a:solidFill>
              <a:srgbClr val="1C2B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503920" y="3886200"/>
            <a:ext cx="30175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E07840"/>
                </a:solidFill>
                <a:latin typeface="Segoe UI"/>
              </a:rPr>
              <a:t>Быстро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503920" y="4389120"/>
            <a:ext cx="3017520" cy="11887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350" b="0">
                <a:solidFill>
                  <a:srgbClr val="D6D6D6"/>
                </a:solidFill>
                <a:latin typeface="Segoe UI"/>
              </a:rPr>
              <a:t>Анализ истории — часы, а не месяцы проекта. Результат можно проверить повторным прогоном.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5943600"/>
            <a:ext cx="110642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888888"/>
                </a:solidFill>
                <a:latin typeface="Segoe UI"/>
              </a:rPr>
              <a:t>Дальше — какие именно вопросы статистика умеет задавать журналу инцидентов.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6446520"/>
            <a:ext cx="73152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100" b="0">
                <a:solidFill>
                  <a:srgbClr val="888888"/>
                </a:solidFill>
                <a:latin typeface="Segoe UI"/>
              </a:rPr>
              <a:t>II · Арсенал индустрии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247120" y="6446520"/>
            <a:ext cx="54864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spcAft>
                <a:spcPts val="600"/>
              </a:spcAft>
            </a:pPr>
            <a:r>
              <a:rPr sz="1100" b="0">
                <a:solidFill>
                  <a:srgbClr val="888888"/>
                </a:solidFill>
                <a:latin typeface="Segoe UI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0C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502920"/>
            <a:ext cx="640080" cy="50800"/>
          </a:xfrm>
          <a:prstGeom prst="rect">
            <a:avLst/>
          </a:prstGeom>
          <a:solidFill>
            <a:srgbClr val="CF68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640080"/>
            <a:ext cx="109728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E07840"/>
                </a:solidFill>
                <a:latin typeface="Segoe UI"/>
              </a:rPr>
              <a:t>ВОПРОС 1 · СКРЫТАЯ ПЕРИОДИЧНОСТЬ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960120"/>
            <a:ext cx="11247120" cy="10058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700" b="1">
                <a:solidFill>
                  <a:srgbClr val="D6D6D6"/>
                </a:solidFill>
                <a:latin typeface="Segoe UI"/>
              </a:rPr>
              <a:t>Есть ли у сбоев ритм?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103120"/>
            <a:ext cx="6949440" cy="3108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550" b="0">
                <a:solidFill>
                  <a:srgbClr val="D6D6D6"/>
                </a:solidFill>
                <a:latin typeface="Segoe UI"/>
              </a:rPr>
              <a:t>Метод: спектральный анализ Ломба-Скаргла — ищет периоды в неравномерных событиях (24 ч, 7 дней, нестандартные циклы). Порог значимости: вероятность ложной находки &lt; 1%.</a:t>
            </a:r>
          </a:p>
          <a:p>
            <a:pPr algn="l">
              <a:spcAft>
                <a:spcPts val="800"/>
              </a:spcAft>
            </a:pPr>
            <a:r>
              <a:rPr sz="600" b="0">
                <a:solidFill>
                  <a:srgbClr val="D6D6D6"/>
                </a:solidFill>
                <a:latin typeface="Segoe UI"/>
              </a:rPr>
              <a:t/>
            </a:r>
          </a:p>
          <a:p>
            <a:pPr algn="l">
              <a:spcAft>
                <a:spcPts val="800"/>
              </a:spcAft>
            </a:pPr>
            <a:r>
              <a:rPr sz="1550" b="0">
                <a:solidFill>
                  <a:srgbClr val="D6D6D6"/>
                </a:solidFill>
                <a:latin typeface="Segoe UI"/>
              </a:rPr>
              <a:t>Типичная находка: сбой возвращается каждые N часов — след планировщика, бэкапа, батч-задачи.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0" y="2057400"/>
            <a:ext cx="3840480" cy="3383280"/>
          </a:xfrm>
          <a:prstGeom prst="roundRect">
            <a:avLst>
              <a:gd name="adj" fmla="val 5000"/>
            </a:avLst>
          </a:prstGeom>
          <a:solidFill>
            <a:srgbClr val="111A32"/>
          </a:solidFill>
          <a:ln w="12700">
            <a:solidFill>
              <a:srgbClr val="CF68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46720" y="2331720"/>
            <a:ext cx="3291840" cy="2926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1000"/>
              </a:spcAft>
            </a:pPr>
            <a:r>
              <a:rPr sz="1200" b="1">
                <a:solidFill>
                  <a:srgbClr val="E07840"/>
                </a:solidFill>
                <a:latin typeface="Segoe UI"/>
              </a:rPr>
              <a:t>ВОЗМОЖНЫЙ ЭФФЕКТ</a:t>
            </a:r>
          </a:p>
          <a:p>
            <a:pPr algn="l">
              <a:spcAft>
                <a:spcPts val="1000"/>
              </a:spcAft>
            </a:pPr>
            <a:r>
              <a:rPr sz="1400" b="0">
                <a:solidFill>
                  <a:srgbClr val="D6D6D6"/>
                </a:solidFill>
                <a:latin typeface="Segoe UI"/>
              </a:rPr>
              <a:t>один найденный период объясняет целую серию «случайных» инцидентов; чинится одной правкой расписания.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5669280"/>
            <a:ext cx="110642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888888"/>
                </a:solidFill>
                <a:latin typeface="Segoe UI"/>
              </a:rPr>
              <a:t>Каждый вывод сопровождается тестом значимости: тест не пройден — утверждения в отчёте нет.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446520"/>
            <a:ext cx="73152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100" b="0">
                <a:solidFill>
                  <a:srgbClr val="888888"/>
                </a:solidFill>
                <a:latin typeface="Segoe UI"/>
              </a:rPr>
              <a:t>III · Статистические методы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247120" y="6446520"/>
            <a:ext cx="54864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spcAft>
                <a:spcPts val="600"/>
              </a:spcAft>
            </a:pPr>
            <a:r>
              <a:rPr sz="1100" b="0">
                <a:solidFill>
                  <a:srgbClr val="888888"/>
                </a:solidFill>
                <a:latin typeface="Segoe UI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0C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502920"/>
            <a:ext cx="640080" cy="50800"/>
          </a:xfrm>
          <a:prstGeom prst="rect">
            <a:avLst/>
          </a:prstGeom>
          <a:solidFill>
            <a:srgbClr val="CF68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640080"/>
            <a:ext cx="109728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E07840"/>
                </a:solidFill>
                <a:latin typeface="Segoe UI"/>
              </a:rPr>
              <a:t>ВОПРОС 2 · ДО И ПОСЛЕ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960120"/>
            <a:ext cx="11247120" cy="10058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700" b="1">
                <a:solidFill>
                  <a:srgbClr val="D6D6D6"/>
                </a:solidFill>
                <a:latin typeface="Segoe UI"/>
              </a:rPr>
              <a:t>Изменение X помогло или навредило?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103120"/>
            <a:ext cx="6949440" cy="3108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550" b="0">
                <a:solidFill>
                  <a:srgbClr val="D6D6D6"/>
                </a:solidFill>
                <a:latin typeface="Segoe UI"/>
              </a:rPr>
              <a:t>Метод: тест Манна-Уитни + размер эффекта (Cliff's δ) — сравнивает распределения «до» и «после» без предположения о нормальности. Ответ: значима ли разница и насколько она велика.</a:t>
            </a:r>
          </a:p>
          <a:p>
            <a:pPr algn="l">
              <a:spcAft>
                <a:spcPts val="800"/>
              </a:spcAft>
            </a:pPr>
            <a:r>
              <a:rPr sz="600" b="0">
                <a:solidFill>
                  <a:srgbClr val="D6D6D6"/>
                </a:solidFill>
                <a:latin typeface="Segoe UI"/>
              </a:rPr>
              <a:t/>
            </a:r>
          </a:p>
          <a:p>
            <a:pPr algn="l">
              <a:spcAft>
                <a:spcPts val="800"/>
              </a:spcAft>
            </a:pPr>
            <a:r>
              <a:rPr sz="1550" b="0">
                <a:solidFill>
                  <a:srgbClr val="D6D6D6"/>
                </a:solidFill>
                <a:latin typeface="Segoe UI"/>
              </a:rPr>
              <a:t>Типичная находка: после миграции частота сбоев выросла/упала — с числом, а не с ощущением.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0" y="2057400"/>
            <a:ext cx="3840480" cy="3383280"/>
          </a:xfrm>
          <a:prstGeom prst="roundRect">
            <a:avLst>
              <a:gd name="adj" fmla="val 5000"/>
            </a:avLst>
          </a:prstGeom>
          <a:solidFill>
            <a:srgbClr val="111A32"/>
          </a:solidFill>
          <a:ln w="12700">
            <a:solidFill>
              <a:srgbClr val="CF68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46720" y="2331720"/>
            <a:ext cx="3291840" cy="2926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1000"/>
              </a:spcAft>
            </a:pPr>
            <a:r>
              <a:rPr sz="1200" b="1">
                <a:solidFill>
                  <a:srgbClr val="E07840"/>
                </a:solidFill>
                <a:latin typeface="Segoe UI"/>
              </a:rPr>
              <a:t>ВОЗМОЖНЫЙ ЭФФЕКТ</a:t>
            </a:r>
          </a:p>
          <a:p>
            <a:pPr algn="l">
              <a:spcAft>
                <a:spcPts val="1000"/>
              </a:spcAft>
            </a:pPr>
            <a:r>
              <a:rPr sz="1400" b="0">
                <a:solidFill>
                  <a:srgbClr val="D6D6D6"/>
                </a:solidFill>
                <a:latin typeface="Segoe UI"/>
              </a:rPr>
              <a:t>спор «стало хуже или показалось» закрывается за один тест; решения о rollback принимаются на данных.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5669280"/>
            <a:ext cx="110642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888888"/>
                </a:solidFill>
                <a:latin typeface="Segoe UI"/>
              </a:rPr>
              <a:t>Каждый вывод сопровождается тестом значимости: тест не пройден — утверждения в отчёте нет.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446520"/>
            <a:ext cx="73152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100" b="0">
                <a:solidFill>
                  <a:srgbClr val="888888"/>
                </a:solidFill>
                <a:latin typeface="Segoe UI"/>
              </a:rPr>
              <a:t>III · Статистические методы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247120" y="6446520"/>
            <a:ext cx="54864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spcAft>
                <a:spcPts val="600"/>
              </a:spcAft>
            </a:pPr>
            <a:r>
              <a:rPr sz="1100" b="0">
                <a:solidFill>
                  <a:srgbClr val="888888"/>
                </a:solidFill>
                <a:latin typeface="Segoe UI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0C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502920"/>
            <a:ext cx="640080" cy="50800"/>
          </a:xfrm>
          <a:prstGeom prst="rect">
            <a:avLst/>
          </a:prstGeom>
          <a:solidFill>
            <a:srgbClr val="CF68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640080"/>
            <a:ext cx="109728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E07840"/>
                </a:solidFill>
                <a:latin typeface="Segoe UI"/>
              </a:rPr>
              <a:t>ВОПРОС 3 · КЛАСТЕРЫ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960120"/>
            <a:ext cx="11247120" cy="10058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700" b="1">
                <a:solidFill>
                  <a:srgbClr val="D6D6D6"/>
                </a:solidFill>
                <a:latin typeface="Segoe UI"/>
              </a:rPr>
              <a:t>Сводятся ли 200 инцидентов к 3 типам?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103120"/>
            <a:ext cx="6949440" cy="3108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550" b="0">
                <a:solidFill>
                  <a:srgbClr val="D6D6D6"/>
                </a:solidFill>
                <a:latin typeface="Segoe UI"/>
              </a:rPr>
              <a:t>Метод: кластеризация K-Means по времени суток, длительности и поведению; качество групп контролируется метрикой silhouette — если структуры нет, отчёт так и скажет.</a:t>
            </a:r>
          </a:p>
          <a:p>
            <a:pPr algn="l">
              <a:spcAft>
                <a:spcPts val="800"/>
              </a:spcAft>
            </a:pPr>
            <a:r>
              <a:rPr sz="600" b="0">
                <a:solidFill>
                  <a:srgbClr val="D6D6D6"/>
                </a:solidFill>
                <a:latin typeface="Segoe UI"/>
              </a:rPr>
              <a:t/>
            </a:r>
          </a:p>
          <a:p>
            <a:pPr algn="l">
              <a:spcAft>
                <a:spcPts val="800"/>
              </a:spcAft>
            </a:pPr>
            <a:r>
              <a:rPr sz="1550" b="0">
                <a:solidFill>
                  <a:srgbClr val="D6D6D6"/>
                </a:solidFill>
                <a:latin typeface="Segoe UI"/>
              </a:rPr>
              <a:t>Типичная находка: «ночные короткие» и «дневные длинные» — разные семейства с разными причинами.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0" y="2057400"/>
            <a:ext cx="3840480" cy="3383280"/>
          </a:xfrm>
          <a:prstGeom prst="roundRect">
            <a:avLst>
              <a:gd name="adj" fmla="val 5000"/>
            </a:avLst>
          </a:prstGeom>
          <a:solidFill>
            <a:srgbClr val="111A32"/>
          </a:solidFill>
          <a:ln w="12700">
            <a:solidFill>
              <a:srgbClr val="CF68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46720" y="2331720"/>
            <a:ext cx="3291840" cy="2926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1000"/>
              </a:spcAft>
            </a:pPr>
            <a:r>
              <a:rPr sz="1200" b="1">
                <a:solidFill>
                  <a:srgbClr val="E07840"/>
                </a:solidFill>
                <a:latin typeface="Segoe UI"/>
              </a:rPr>
              <a:t>ВОЗМОЖНЫЙ ЭФФЕКТ</a:t>
            </a:r>
          </a:p>
          <a:p>
            <a:pPr algn="l">
              <a:spcAft>
                <a:spcPts val="1000"/>
              </a:spcAft>
            </a:pPr>
            <a:r>
              <a:rPr sz="1400" b="0">
                <a:solidFill>
                  <a:srgbClr val="D6D6D6"/>
                </a:solidFill>
                <a:latin typeface="Segoe UI"/>
              </a:rPr>
              <a:t>вместо 200 разборов — 3 корневые причины; усилия направляются на семейство, а не на тикет.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5669280"/>
            <a:ext cx="110642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888888"/>
                </a:solidFill>
                <a:latin typeface="Segoe UI"/>
              </a:rPr>
              <a:t>Каждый вывод сопровождается тестом значимости: тест не пройден — утверждения в отчёте нет.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446520"/>
            <a:ext cx="73152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100" b="0">
                <a:solidFill>
                  <a:srgbClr val="888888"/>
                </a:solidFill>
                <a:latin typeface="Segoe UI"/>
              </a:rPr>
              <a:t>III · Статистические методы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247120" y="6446520"/>
            <a:ext cx="54864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spcAft>
                <a:spcPts val="600"/>
              </a:spcAft>
            </a:pPr>
            <a:r>
              <a:rPr sz="1100" b="0">
                <a:solidFill>
                  <a:srgbClr val="888888"/>
                </a:solidFill>
                <a:latin typeface="Segoe UI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0C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502920"/>
            <a:ext cx="640080" cy="50800"/>
          </a:xfrm>
          <a:prstGeom prst="rect">
            <a:avLst/>
          </a:prstGeom>
          <a:solidFill>
            <a:srgbClr val="CF68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640080"/>
            <a:ext cx="109728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E07840"/>
                </a:solidFill>
                <a:latin typeface="Segoe UI"/>
              </a:rPr>
              <a:t>ВОПРОС 4 · КОНЦЕНТРАЦИЯ ПРОСТОЯ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960120"/>
            <a:ext cx="11247120" cy="10058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700" b="1">
                <a:solidFill>
                  <a:srgbClr val="D6D6D6"/>
                </a:solidFill>
                <a:latin typeface="Segoe UI"/>
              </a:rPr>
              <a:t>Кто съедает даунтайм?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103120"/>
            <a:ext cx="6949440" cy="3108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550" b="0">
                <a:solidFill>
                  <a:srgbClr val="D6D6D6"/>
                </a:solidFill>
                <a:latin typeface="Segoe UI"/>
              </a:rPr>
              <a:t>Метод: анализ Парето + коэффициент Джини — измеряет, насколько простой сконцентрирован в малой доле инцидентов.</a:t>
            </a:r>
          </a:p>
          <a:p>
            <a:pPr algn="l">
              <a:spcAft>
                <a:spcPts val="800"/>
              </a:spcAft>
            </a:pPr>
            <a:r>
              <a:rPr sz="600" b="0">
                <a:solidFill>
                  <a:srgbClr val="D6D6D6"/>
                </a:solidFill>
                <a:latin typeface="Segoe UI"/>
              </a:rPr>
              <a:t/>
            </a:r>
          </a:p>
          <a:p>
            <a:pPr algn="l">
              <a:spcAft>
                <a:spcPts val="800"/>
              </a:spcAft>
            </a:pPr>
            <a:r>
              <a:rPr sz="1550" b="0">
                <a:solidFill>
                  <a:srgbClr val="D6D6D6"/>
                </a:solidFill>
                <a:latin typeface="Segoe UI"/>
              </a:rPr>
              <a:t>Типичная находка: 10–20% инцидентов дают большую часть суммарного простоя.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0" y="2057400"/>
            <a:ext cx="3840480" cy="3383280"/>
          </a:xfrm>
          <a:prstGeom prst="roundRect">
            <a:avLst>
              <a:gd name="adj" fmla="val 5000"/>
            </a:avLst>
          </a:prstGeom>
          <a:solidFill>
            <a:srgbClr val="111A32"/>
          </a:solidFill>
          <a:ln w="12700">
            <a:solidFill>
              <a:srgbClr val="CF68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46720" y="2331720"/>
            <a:ext cx="3291840" cy="2926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1000"/>
              </a:spcAft>
            </a:pPr>
            <a:r>
              <a:rPr sz="1200" b="1">
                <a:solidFill>
                  <a:srgbClr val="E07840"/>
                </a:solidFill>
                <a:latin typeface="Segoe UI"/>
              </a:rPr>
              <a:t>ВОЗМОЖНЫЙ ЭФФЕКТ</a:t>
            </a:r>
          </a:p>
          <a:p>
            <a:pPr algn="l">
              <a:spcAft>
                <a:spcPts val="1000"/>
              </a:spcAft>
            </a:pPr>
            <a:r>
              <a:rPr sz="1400" b="0">
                <a:solidFill>
                  <a:srgbClr val="D6D6D6"/>
                </a:solidFill>
                <a:latin typeface="Segoe UI"/>
              </a:rPr>
              <a:t>приоритизация по данным — один точечный фикс убирает заметную долю простоя.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5669280"/>
            <a:ext cx="110642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888888"/>
                </a:solidFill>
                <a:latin typeface="Segoe UI"/>
              </a:rPr>
              <a:t>Каждый вывод сопровождается тестом значимости: тест не пройден — утверждения в отчёте нет.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446520"/>
            <a:ext cx="73152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100" b="0">
                <a:solidFill>
                  <a:srgbClr val="888888"/>
                </a:solidFill>
                <a:latin typeface="Segoe UI"/>
              </a:rPr>
              <a:t>III · Статистические методы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247120" y="6446520"/>
            <a:ext cx="54864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spcAft>
                <a:spcPts val="600"/>
              </a:spcAft>
            </a:pPr>
            <a:r>
              <a:rPr sz="1100" b="0">
                <a:solidFill>
                  <a:srgbClr val="888888"/>
                </a:solidFill>
                <a:latin typeface="Segoe UI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0C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502920"/>
            <a:ext cx="640080" cy="50800"/>
          </a:xfrm>
          <a:prstGeom prst="rect">
            <a:avLst/>
          </a:prstGeom>
          <a:solidFill>
            <a:srgbClr val="CF68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640080"/>
            <a:ext cx="109728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E07840"/>
                </a:solidFill>
                <a:latin typeface="Segoe UI"/>
              </a:rPr>
              <a:t>III · СТАТИСТИЧЕСКИЕ МЕТОДЫ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960120"/>
            <a:ext cx="11247120" cy="10058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500" b="1">
                <a:solidFill>
                  <a:srgbClr val="D6D6D6"/>
                </a:solidFill>
                <a:latin typeface="Segoe UI"/>
              </a:rPr>
              <a:t>Дальше базовых вопросов: тренды, связки, аномалии, сегменты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874519"/>
            <a:ext cx="11064240" cy="420624"/>
          </a:xfrm>
          <a:prstGeom prst="roundRect">
            <a:avLst>
              <a:gd name="adj" fmla="val 5000"/>
            </a:avLst>
          </a:prstGeom>
          <a:solidFill>
            <a:srgbClr val="0D1226"/>
          </a:solidFill>
          <a:ln w="12700">
            <a:solidFill>
              <a:srgbClr val="1C2B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901951"/>
            <a:ext cx="3200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1250" b="1">
                <a:solidFill>
                  <a:srgbClr val="E07840"/>
                </a:solidFill>
                <a:latin typeface="Segoe UI"/>
              </a:rPr>
              <a:t>Прогноз тренда и частоты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0" y="1901951"/>
            <a:ext cx="352044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1100" b="0">
                <a:solidFill>
                  <a:srgbClr val="888888"/>
                </a:solidFill>
                <a:latin typeface="Segoe UI"/>
              </a:rPr>
              <a:t>Регрессия Тейла-Сена + модель Пуассона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0" y="1901951"/>
            <a:ext cx="37947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1100" b="0">
                <a:solidFill>
                  <a:srgbClr val="D6D6D6"/>
                </a:solidFill>
                <a:latin typeface="Segoe UI"/>
              </a:rPr>
              <a:t>частота/длительность инцидентов растёт — когда это упрётся в критический уровень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331720"/>
            <a:ext cx="11064240" cy="420624"/>
          </a:xfrm>
          <a:prstGeom prst="roundRect">
            <a:avLst>
              <a:gd name="adj" fmla="val 5000"/>
            </a:avLst>
          </a:prstGeom>
          <a:solidFill>
            <a:srgbClr val="0D1226"/>
          </a:solidFill>
          <a:ln w="12700">
            <a:solidFill>
              <a:srgbClr val="1C2B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77240" y="2359152"/>
            <a:ext cx="3200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1250" b="1">
                <a:solidFill>
                  <a:srgbClr val="E07840"/>
                </a:solidFill>
                <a:latin typeface="Segoe UI"/>
              </a:rPr>
              <a:t>Тренды по каждому параметру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114800" y="2359152"/>
            <a:ext cx="352044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1100" b="0">
                <a:solidFill>
                  <a:srgbClr val="888888"/>
                </a:solidFill>
                <a:latin typeface="Segoe UI"/>
              </a:rPr>
              <a:t>SMA + регрессия + тест Манна-Кендалла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0" y="2359152"/>
            <a:ext cx="37947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1100" b="0">
                <a:solidFill>
                  <a:srgbClr val="D6D6D6"/>
                </a:solidFill>
                <a:latin typeface="Segoe UI"/>
              </a:rPr>
              <a:t>«хуже / лучше / так же» по каждой числовой колонке журнала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788920"/>
            <a:ext cx="11064240" cy="420624"/>
          </a:xfrm>
          <a:prstGeom prst="roundRect">
            <a:avLst>
              <a:gd name="adj" fmla="val 5000"/>
            </a:avLst>
          </a:prstGeom>
          <a:solidFill>
            <a:srgbClr val="0D1226"/>
          </a:solidFill>
          <a:ln w="12700">
            <a:solidFill>
              <a:srgbClr val="1C2B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77240" y="2816352"/>
            <a:ext cx="3200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1250" b="1">
                <a:solidFill>
                  <a:srgbClr val="E07840"/>
                </a:solidFill>
                <a:latin typeface="Segoe UI"/>
              </a:rPr>
              <a:t>Корреляции параметров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114800" y="2816352"/>
            <a:ext cx="352044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1100" b="0">
                <a:solidFill>
                  <a:srgbClr val="888888"/>
                </a:solidFill>
                <a:latin typeface="Segoe UI"/>
              </a:rPr>
              <a:t>Пирсон / Спирмен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72400" y="2816352"/>
            <a:ext cx="37947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1100" b="0">
                <a:solidFill>
                  <a:srgbClr val="D6D6D6"/>
                </a:solidFill>
                <a:latin typeface="Segoe UI"/>
              </a:rPr>
              <a:t>какие числовые параметры инцидентов двигаются вместе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246120"/>
            <a:ext cx="11064240" cy="420624"/>
          </a:xfrm>
          <a:prstGeom prst="roundRect">
            <a:avLst>
              <a:gd name="adj" fmla="val 5000"/>
            </a:avLst>
          </a:prstGeom>
          <a:solidFill>
            <a:srgbClr val="0D1226"/>
          </a:solidFill>
          <a:ln w="12700">
            <a:solidFill>
              <a:srgbClr val="1C2B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77240" y="3273552"/>
            <a:ext cx="3200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1250" b="1">
                <a:solidFill>
                  <a:srgbClr val="E07840"/>
                </a:solidFill>
                <a:latin typeface="Segoe UI"/>
              </a:rPr>
              <a:t>Выбросы и аномалии частоты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114800" y="3273552"/>
            <a:ext cx="352044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1100" b="0">
                <a:solidFill>
                  <a:srgbClr val="888888"/>
                </a:solidFill>
                <a:latin typeface="Segoe UI"/>
              </a:rPr>
              <a:t>IQR/MAD + STL-разложение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772400" y="3273552"/>
            <a:ext cx="37947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1100" b="0">
                <a:solidFill>
                  <a:srgbClr val="D6D6D6"/>
                </a:solidFill>
                <a:latin typeface="Segoe UI"/>
              </a:rPr>
              <a:t>какие инциденты и какие недели выбиваются из нормы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03320"/>
            <a:ext cx="11064240" cy="420624"/>
          </a:xfrm>
          <a:prstGeom prst="roundRect">
            <a:avLst>
              <a:gd name="adj" fmla="val 5000"/>
            </a:avLst>
          </a:prstGeom>
          <a:solidFill>
            <a:srgbClr val="0D1226"/>
          </a:solidFill>
          <a:ln w="12700">
            <a:solidFill>
              <a:srgbClr val="1C2B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77240" y="3730752"/>
            <a:ext cx="3200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1250" b="1">
                <a:solidFill>
                  <a:srgbClr val="E07840"/>
                </a:solidFill>
                <a:latin typeface="Segoe UI"/>
              </a:rPr>
              <a:t>Связки отказов (co-failure)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114800" y="3730752"/>
            <a:ext cx="352044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1100" b="0">
                <a:solidFill>
                  <a:srgbClr val="888888"/>
                </a:solidFill>
                <a:latin typeface="Segoe UI"/>
              </a:rPr>
              <a:t>Поиск ассоциаций (lift, confidence)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772400" y="3730752"/>
            <a:ext cx="37947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1100" b="0">
                <a:solidFill>
                  <a:srgbClr val="D6D6D6"/>
                </a:solidFill>
                <a:latin typeface="Segoe UI"/>
              </a:rPr>
              <a:t>какие системы падают вместе — скрытые общие зависимости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48640" y="4160520"/>
            <a:ext cx="11064240" cy="420624"/>
          </a:xfrm>
          <a:prstGeom prst="roundRect">
            <a:avLst>
              <a:gd name="adj" fmla="val 5000"/>
            </a:avLst>
          </a:prstGeom>
          <a:solidFill>
            <a:srgbClr val="0D1226"/>
          </a:solidFill>
          <a:ln w="12700">
            <a:solidFill>
              <a:srgbClr val="1C2B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77240" y="4187952"/>
            <a:ext cx="3200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1250" b="1">
                <a:solidFill>
                  <a:srgbClr val="E07840"/>
                </a:solidFill>
                <a:latin typeface="Segoe UI"/>
              </a:rPr>
              <a:t>Точки перелома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114800" y="4187952"/>
            <a:ext cx="352044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1100" b="0">
                <a:solidFill>
                  <a:srgbClr val="888888"/>
                </a:solidFill>
                <a:latin typeface="Segoe UI"/>
              </a:rPr>
              <a:t>CUSUM + перестановочный тест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772400" y="4187952"/>
            <a:ext cx="37947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1100" b="0">
                <a:solidFill>
                  <a:srgbClr val="D6D6D6"/>
                </a:solidFill>
                <a:latin typeface="Segoe UI"/>
              </a:rPr>
              <a:t>в какой день поведение системы изменилось — даже если никто не заметил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4617720"/>
            <a:ext cx="11064240" cy="420624"/>
          </a:xfrm>
          <a:prstGeom prst="roundRect">
            <a:avLst>
              <a:gd name="adj" fmla="val 5000"/>
            </a:avLst>
          </a:prstGeom>
          <a:solidFill>
            <a:srgbClr val="0D1226"/>
          </a:solidFill>
          <a:ln w="12700">
            <a:solidFill>
              <a:srgbClr val="1C2B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77240" y="4645152"/>
            <a:ext cx="3200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1250" b="1">
                <a:solidFill>
                  <a:srgbClr val="E07840"/>
                </a:solidFill>
                <a:latin typeface="Segoe UI"/>
              </a:rPr>
              <a:t>Хвостовой риск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114800" y="4645152"/>
            <a:ext cx="352044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1100" b="0">
                <a:solidFill>
                  <a:srgbClr val="888888"/>
                </a:solidFill>
                <a:latin typeface="Segoe UI"/>
              </a:rPr>
              <a:t>Распределение Парето (GPD) на длительностях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772400" y="4645152"/>
            <a:ext cx="37947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1100" b="0">
                <a:solidFill>
                  <a:srgbClr val="D6D6D6"/>
                </a:solidFill>
                <a:latin typeface="Segoe UI"/>
              </a:rPr>
              <a:t>насколько вероятен «катастрофический» длинный инцидент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48640" y="5074920"/>
            <a:ext cx="11064240" cy="420624"/>
          </a:xfrm>
          <a:prstGeom prst="roundRect">
            <a:avLst>
              <a:gd name="adj" fmla="val 5000"/>
            </a:avLst>
          </a:prstGeom>
          <a:solidFill>
            <a:srgbClr val="0D1226"/>
          </a:solidFill>
          <a:ln w="12700">
            <a:solidFill>
              <a:srgbClr val="1C2B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777240" y="5102352"/>
            <a:ext cx="3200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1250" b="1">
                <a:solidFill>
                  <a:srgbClr val="E07840"/>
                </a:solidFill>
                <a:latin typeface="Segoe UI"/>
              </a:rPr>
              <a:t>Сегментация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114800" y="5102352"/>
            <a:ext cx="352044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1100" b="0">
                <a:solidFill>
                  <a:srgbClr val="888888"/>
                </a:solidFill>
                <a:latin typeface="Segoe UI"/>
              </a:rPr>
              <a:t>Тот же анализ — отдельно внутри каждого сегмента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772400" y="5102352"/>
            <a:ext cx="37947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1100" b="0">
                <a:solidFill>
                  <a:srgbClr val="D6D6D6"/>
                </a:solidFill>
                <a:latin typeface="Segoe UI"/>
              </a:rPr>
              <a:t>причина видна внутри одной системы/категории, хотя тонет в среднем по всем данным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548640" y="5532120"/>
            <a:ext cx="11064240" cy="420624"/>
          </a:xfrm>
          <a:prstGeom prst="roundRect">
            <a:avLst>
              <a:gd name="adj" fmla="val 5000"/>
            </a:avLst>
          </a:prstGeom>
          <a:solidFill>
            <a:srgbClr val="0D1226"/>
          </a:solidFill>
          <a:ln w="12700">
            <a:solidFill>
              <a:srgbClr val="1C2B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777240" y="5559552"/>
            <a:ext cx="3200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1250" b="1">
                <a:solidFill>
                  <a:srgbClr val="E07840"/>
                </a:solidFill>
                <a:latin typeface="Segoe UI"/>
              </a:rPr>
              <a:t>Lead-lag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114800" y="5559552"/>
            <a:ext cx="352044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1100" b="0">
                <a:solidFill>
                  <a:srgbClr val="888888"/>
                </a:solidFill>
                <a:latin typeface="Segoe UI"/>
              </a:rPr>
              <a:t>Кросс-корреляция потоков событий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772400" y="5559552"/>
            <a:ext cx="37947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1100" b="0">
                <a:solidFill>
                  <a:srgbClr val="D6D6D6"/>
                </a:solidFill>
                <a:latin typeface="Segoe UI"/>
              </a:rPr>
              <a:t>какой сигнал предвещает сбои другого — без прогноза числом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48640" y="6053328"/>
            <a:ext cx="1106424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D6D6D6"/>
                </a:solidFill>
                <a:latin typeface="Segoe UI"/>
              </a:rPr>
              <a:t>Все методы — классическая проверяемая статистика: один и тот же файл всегда даёт одни и те же числа.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57200" y="6446520"/>
            <a:ext cx="73152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100" b="0">
                <a:solidFill>
                  <a:srgbClr val="888888"/>
                </a:solidFill>
                <a:latin typeface="Segoe UI"/>
              </a:rPr>
              <a:t>III · Статистические методы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1247120" y="6446520"/>
            <a:ext cx="54864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spcAft>
                <a:spcPts val="600"/>
              </a:spcAft>
            </a:pPr>
            <a:r>
              <a:rPr sz="1100" b="0">
                <a:solidFill>
                  <a:srgbClr val="888888"/>
                </a:solidFill>
                <a:latin typeface="Segoe UI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0C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502920"/>
            <a:ext cx="640080" cy="50800"/>
          </a:xfrm>
          <a:prstGeom prst="rect">
            <a:avLst/>
          </a:prstGeom>
          <a:solidFill>
            <a:srgbClr val="CF68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640080"/>
            <a:ext cx="109728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E07840"/>
                </a:solidFill>
                <a:latin typeface="Segoe UI"/>
              </a:rPr>
              <a:t>IV · LLM И МАТЕМАТИКА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960120"/>
            <a:ext cx="11247120" cy="10058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700" b="1">
                <a:solidFill>
                  <a:srgbClr val="D6D6D6"/>
                </a:solidFill>
                <a:latin typeface="Segoe UI"/>
              </a:rPr>
              <a:t>LLM отлично пишут и плохо считают. Это надо учитывать в дизайне.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103120"/>
            <a:ext cx="6858000" cy="3383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900"/>
              </a:spcAft>
            </a:pPr>
            <a:r>
              <a:rPr sz="1600" b="0">
                <a:solidFill>
                  <a:srgbClr val="D6D6D6"/>
                </a:solidFill>
                <a:latin typeface="Segoe UI"/>
              </a:rPr>
              <a:t>Большие языковые модели (LLM) предсказывают следующий токен, а не вычисляют. На длинной таблице инцидентов LLM:</a:t>
            </a:r>
          </a:p>
          <a:p>
            <a:pPr algn="l">
              <a:spcAft>
                <a:spcPts val="900"/>
              </a:spcAft>
            </a:pPr>
            <a:r>
              <a:rPr sz="1550" b="0">
                <a:solidFill>
                  <a:srgbClr val="D6D6D6"/>
                </a:solidFill>
                <a:latin typeface="Segoe UI"/>
              </a:rPr>
              <a:t>•  «увидит» закономерность там, где её нет (галлюцинация паттерна);</a:t>
            </a:r>
          </a:p>
          <a:p>
            <a:pPr algn="l">
              <a:spcAft>
                <a:spcPts val="900"/>
              </a:spcAft>
            </a:pPr>
            <a:r>
              <a:rPr sz="1550" b="0">
                <a:solidFill>
                  <a:srgbClr val="D6D6D6"/>
                </a:solidFill>
                <a:latin typeface="Segoe UI"/>
              </a:rPr>
              <a:t>•  ошибётся в арифметике на больших выборках;</a:t>
            </a:r>
          </a:p>
          <a:p>
            <a:pPr algn="l">
              <a:spcAft>
                <a:spcPts val="900"/>
              </a:spcAft>
            </a:pPr>
            <a:r>
              <a:rPr sz="1550" b="0">
                <a:solidFill>
                  <a:srgbClr val="D6D6D6"/>
                </a:solidFill>
                <a:latin typeface="Segoe UI"/>
              </a:rPr>
              <a:t>•  даст разные ответы на один и тот же файл при повторном прогоне.</a:t>
            </a:r>
          </a:p>
          <a:p>
            <a:pPr algn="l">
              <a:spcAft>
                <a:spcPts val="900"/>
              </a:spcAft>
            </a:pPr>
            <a:r>
              <a:rPr sz="600" b="0">
                <a:solidFill>
                  <a:srgbClr val="D6D6D6"/>
                </a:solidFill>
                <a:latin typeface="Segoe UI"/>
              </a:rPr>
              <a:t/>
            </a:r>
          </a:p>
          <a:p>
            <a:pPr algn="l">
              <a:spcAft>
                <a:spcPts val="900"/>
              </a:spcAft>
            </a:pPr>
            <a:r>
              <a:rPr sz="1600" b="0">
                <a:solidFill>
                  <a:srgbClr val="D6D6D6"/>
                </a:solidFill>
                <a:latin typeface="Segoe UI"/>
              </a:rPr>
              <a:t>Поэтому «загрузите лог в чат-бота и спросите, что не так» — плохая методика для решений, которые стоят денег.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0" y="2057400"/>
            <a:ext cx="3840480" cy="3383280"/>
          </a:xfrm>
          <a:prstGeom prst="roundRect">
            <a:avLst>
              <a:gd name="adj" fmla="val 5000"/>
            </a:avLst>
          </a:prstGeom>
          <a:solidFill>
            <a:srgbClr val="0D1226"/>
          </a:solidFill>
          <a:ln w="12700">
            <a:solidFill>
              <a:srgbClr val="1C2B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46720" y="2331720"/>
            <a:ext cx="3291840" cy="2926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200" b="1">
                <a:solidFill>
                  <a:srgbClr val="E07840"/>
                </a:solidFill>
                <a:latin typeface="Segoe UI"/>
              </a:rPr>
              <a:t>ПРИНЦИП</a:t>
            </a:r>
          </a:p>
          <a:p>
            <a:pPr algn="l">
              <a:spcAft>
                <a:spcPts val="800"/>
              </a:spcAft>
            </a:pPr>
            <a:r>
              <a:rPr sz="1500" b="1">
                <a:solidFill>
                  <a:srgbClr val="D6D6D6"/>
                </a:solidFill>
                <a:latin typeface="Segoe UI"/>
              </a:rPr>
              <a:t>Разделение труда:</a:t>
            </a:r>
          </a:p>
          <a:p>
            <a:pPr algn="l">
              <a:spcAft>
                <a:spcPts val="800"/>
              </a:spcAft>
            </a:pPr>
            <a:r>
              <a:rPr sz="1500" b="0">
                <a:solidFill>
                  <a:srgbClr val="D6D6D6"/>
                </a:solidFill>
                <a:latin typeface="Segoe UI"/>
              </a:rPr>
              <a:t>математика считает,</a:t>
            </a:r>
          </a:p>
          <a:p>
            <a:pPr algn="l">
              <a:spcAft>
                <a:spcPts val="800"/>
              </a:spcAft>
            </a:pPr>
            <a:r>
              <a:rPr sz="1500" b="0">
                <a:solidFill>
                  <a:srgbClr val="D6D6D6"/>
                </a:solidFill>
                <a:latin typeface="Segoe UI"/>
              </a:rPr>
              <a:t>LLM объясняет.</a:t>
            </a:r>
          </a:p>
          <a:p>
            <a:pPr algn="l">
              <a:spcAft>
                <a:spcPts val="800"/>
              </a:spcAft>
            </a:pPr>
            <a:r>
              <a:rPr sz="1400" b="0">
                <a:solidFill>
                  <a:srgbClr val="888888"/>
                </a:solidFill>
                <a:latin typeface="Segoe UI"/>
              </a:rPr>
              <a:t>Каждый делает то, в чём силён.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6446520"/>
            <a:ext cx="73152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100" b="0">
                <a:solidFill>
                  <a:srgbClr val="888888"/>
                </a:solidFill>
                <a:latin typeface="Segoe UI"/>
              </a:rPr>
              <a:t>IV · LLM и математика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47120" y="6446520"/>
            <a:ext cx="54864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spcAft>
                <a:spcPts val="600"/>
              </a:spcAft>
            </a:pPr>
            <a:r>
              <a:rPr sz="1100" b="0">
                <a:solidFill>
                  <a:srgbClr val="888888"/>
                </a:solidFill>
                <a:latin typeface="Segoe UI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0C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502920"/>
            <a:ext cx="640080" cy="50800"/>
          </a:xfrm>
          <a:prstGeom prst="rect">
            <a:avLst/>
          </a:prstGeom>
          <a:solidFill>
            <a:srgbClr val="CF68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640080"/>
            <a:ext cx="109728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E07840"/>
                </a:solidFill>
                <a:latin typeface="Segoe UI"/>
              </a:rPr>
              <a:t>IV · LLM И МАТЕМАТИКА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960120"/>
            <a:ext cx="11247120" cy="10058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700" b="1">
                <a:solidFill>
                  <a:srgbClr val="D6D6D6"/>
                </a:solidFill>
                <a:latin typeface="Segoe UI"/>
              </a:rPr>
              <a:t>Как это устроено в OpsLab: конвейер из трёх ролей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2103120"/>
            <a:ext cx="3566160" cy="2926080"/>
          </a:xfrm>
          <a:prstGeom prst="roundRect">
            <a:avLst>
              <a:gd name="adj" fmla="val 5000"/>
            </a:avLst>
          </a:prstGeom>
          <a:solidFill>
            <a:srgbClr val="111A32"/>
          </a:solidFill>
          <a:ln w="12700">
            <a:solidFill>
              <a:srgbClr val="1C2B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2331720"/>
            <a:ext cx="30175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E07840"/>
                </a:solidFill>
                <a:latin typeface="Segoe UI"/>
              </a:rPr>
              <a:t>1 · Движок считает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2926080"/>
            <a:ext cx="3017520" cy="1965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350" b="0">
                <a:solidFill>
                  <a:srgbClr val="D6D6D6"/>
                </a:solidFill>
                <a:latin typeface="Segoe UI"/>
              </a:rPr>
              <a:t>Детерминированный статистический движок (Python) вычисляет все числа: p-value, кластеры, прогнозы. Один файл — всегда один результат. LLM к вычислениям не допускается.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9120" y="2103120"/>
            <a:ext cx="3566160" cy="2926080"/>
          </a:xfrm>
          <a:prstGeom prst="roundRect">
            <a:avLst>
              <a:gd name="adj" fmla="val 5000"/>
            </a:avLst>
          </a:prstGeom>
          <a:solidFill>
            <a:srgbClr val="0D1226"/>
          </a:solidFill>
          <a:ln w="12700">
            <a:solidFill>
              <a:srgbClr val="1C2B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63440" y="2331720"/>
            <a:ext cx="30175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E07840"/>
                </a:solidFill>
                <a:latin typeface="Segoe UI"/>
              </a:rPr>
              <a:t>2 · LLM объясняет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63440" y="2926080"/>
            <a:ext cx="3017520" cy="1965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350" b="0">
                <a:solidFill>
                  <a:srgbClr val="D6D6D6"/>
                </a:solidFill>
                <a:latin typeface="Segoe UI"/>
              </a:rPr>
              <a:t>Языковая модель получает готовый, зафиксированный блок статистики и превращает его в связный текст отчёта. Роль — переводчик с языка математики на язык руководителя.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229600" y="2103120"/>
            <a:ext cx="3566160" cy="2926080"/>
          </a:xfrm>
          <a:prstGeom prst="roundRect">
            <a:avLst>
              <a:gd name="adj" fmla="val 5000"/>
            </a:avLst>
          </a:prstGeom>
          <a:solidFill>
            <a:srgbClr val="0D1226"/>
          </a:solidFill>
          <a:ln w="12700">
            <a:solidFill>
              <a:srgbClr val="1C2B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503920" y="2331720"/>
            <a:ext cx="30175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E07840"/>
                </a:solidFill>
                <a:latin typeface="Segoe UI"/>
              </a:rPr>
              <a:t>3 · Независимая сверка (платный разбор)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503920" y="2926080"/>
            <a:ext cx="3017520" cy="1965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350" b="0">
                <a:solidFill>
                  <a:srgbClr val="D6D6D6"/>
                </a:solidFill>
                <a:latin typeface="Segoe UI"/>
              </a:rPr>
              <a:t>Второй, отдельный AI-контур сверяет текст со статистическим блоком. Он независим по построению: модель не проверяет саму себя. Расхождение — пометка в отчёте, а не тихая правка.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5166360"/>
            <a:ext cx="1106424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888888"/>
                </a:solidFill>
                <a:latin typeface="Segoe UI"/>
              </a:rPr>
              <a:t>В бесплатном разборе работают шаги 1 и 2. Числа и там берутся только из движка - разница лишь в том, есть ли второй читатель.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5577840"/>
            <a:ext cx="1106424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D6D6D6"/>
                </a:solidFill>
                <a:latin typeface="Segoe UI"/>
              </a:rPr>
              <a:t>Итог: скорость и читаемость LLM — без его главного риска. </a:t>
            </a:r>
            <a:r>
              <a:rPr sz="1600" b="1">
                <a:solidFill>
                  <a:srgbClr val="E07840"/>
                </a:solidFill>
                <a:latin typeface="Segoe UI"/>
              </a:rPr>
              <a:t>ИИ не выдумывает числа, потому что не он их производит.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6446520"/>
            <a:ext cx="73152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100" b="0">
                <a:solidFill>
                  <a:srgbClr val="888888"/>
                </a:solidFill>
                <a:latin typeface="Segoe UI"/>
              </a:rPr>
              <a:t>IV · LLM и математика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247120" y="6446520"/>
            <a:ext cx="54864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spcAft>
                <a:spcPts val="600"/>
              </a:spcAft>
            </a:pPr>
            <a:r>
              <a:rPr sz="1100" b="0">
                <a:solidFill>
                  <a:srgbClr val="888888"/>
                </a:solidFill>
                <a:latin typeface="Segoe UI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0C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502920"/>
            <a:ext cx="640080" cy="50800"/>
          </a:xfrm>
          <a:prstGeom prst="rect">
            <a:avLst/>
          </a:prstGeom>
          <a:solidFill>
            <a:srgbClr val="CF68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640080"/>
            <a:ext cx="109728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E07840"/>
                </a:solidFill>
                <a:latin typeface="Segoe UI"/>
              </a:rPr>
              <a:t>IV · LLM И МАТЕМАТИКА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960120"/>
            <a:ext cx="11247120" cy="10058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700" b="1">
                <a:solidFill>
                  <a:srgbClr val="D6D6D6"/>
                </a:solidFill>
                <a:latin typeface="Segoe UI"/>
              </a:rPr>
              <a:t>Что это даёт на практике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2194560"/>
            <a:ext cx="3566160" cy="3017520"/>
          </a:xfrm>
          <a:prstGeom prst="roundRect">
            <a:avLst>
              <a:gd name="adj" fmla="val 5000"/>
            </a:avLst>
          </a:prstGeom>
          <a:solidFill>
            <a:srgbClr val="0D1226"/>
          </a:solidFill>
          <a:ln w="12700">
            <a:solidFill>
              <a:srgbClr val="1C2B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2468880"/>
            <a:ext cx="30175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E07840"/>
                </a:solidFill>
                <a:latin typeface="Segoe UI"/>
              </a:rPr>
              <a:t>Защищаемость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3017520"/>
            <a:ext cx="3017520" cy="2011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D6D6D6"/>
                </a:solidFill>
                <a:latin typeface="Segoe UI"/>
              </a:rPr>
              <a:t>Каждое число в отчёте можно перепроверить: указан метод, тест и порог. Отчёт выдерживает вопрос финдиректора «откуда цифра?».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9120" y="2194560"/>
            <a:ext cx="3566160" cy="3017520"/>
          </a:xfrm>
          <a:prstGeom prst="roundRect">
            <a:avLst>
              <a:gd name="adj" fmla="val 5000"/>
            </a:avLst>
          </a:prstGeom>
          <a:solidFill>
            <a:srgbClr val="0D1226"/>
          </a:solidFill>
          <a:ln w="12700">
            <a:solidFill>
              <a:srgbClr val="1C2B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63440" y="2468880"/>
            <a:ext cx="30175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E07840"/>
                </a:solidFill>
                <a:latin typeface="Segoe UI"/>
              </a:rPr>
              <a:t>Честный ноль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63440" y="3017520"/>
            <a:ext cx="3017520" cy="2011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D6D6D6"/>
                </a:solidFill>
                <a:latin typeface="Segoe UI"/>
              </a:rPr>
              <a:t>Если данные не подтверждают закономерность, отчёт пишет «не обнаружено». Отсутствие находки — тоже результат, и он честнее выдуманного инсайта.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229600" y="2194560"/>
            <a:ext cx="3566160" cy="3017520"/>
          </a:xfrm>
          <a:prstGeom prst="roundRect">
            <a:avLst>
              <a:gd name="adj" fmla="val 5000"/>
            </a:avLst>
          </a:prstGeom>
          <a:solidFill>
            <a:srgbClr val="0D1226"/>
          </a:solidFill>
          <a:ln w="12700">
            <a:solidFill>
              <a:srgbClr val="1C2B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503920" y="2468880"/>
            <a:ext cx="30175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E07840"/>
                </a:solidFill>
                <a:latin typeface="Segoe UI"/>
              </a:rPr>
              <a:t>Воспроизводимость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503920" y="3017520"/>
            <a:ext cx="3017520" cy="2011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D6D6D6"/>
                </a:solidFill>
                <a:latin typeface="Segoe UI"/>
              </a:rPr>
              <a:t>Повторный прогон того же файла даёт тот же результат. Можно прогонять журнал раз в квартал и сравнивать динамику.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5577840"/>
            <a:ext cx="1106424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888888"/>
                </a:solidFill>
                <a:latin typeface="Segoe UI"/>
              </a:rPr>
              <a:t>Прогон на реальных данных обработки платежей (802 инцидента): 6,5% инцидентов дают 80% всего простоя (Gini = 0,896), вероятность простоя дольше 6 часов - 7%. Кластеризация при этом честно вернула «устойчивых групп не найдено».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7200" y="6446520"/>
            <a:ext cx="73152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100" b="0">
                <a:solidFill>
                  <a:srgbClr val="888888"/>
                </a:solidFill>
                <a:latin typeface="Segoe UI"/>
              </a:rPr>
              <a:t>IV · LLM и математика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247120" y="6446520"/>
            <a:ext cx="54864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spcAft>
                <a:spcPts val="600"/>
              </a:spcAft>
            </a:pPr>
            <a:r>
              <a:rPr sz="1100" b="0">
                <a:solidFill>
                  <a:srgbClr val="888888"/>
                </a:solidFill>
                <a:latin typeface="Segoe UI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0C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CF68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097280"/>
            <a:ext cx="10515600" cy="11887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400" b="1">
                <a:solidFill>
                  <a:srgbClr val="D6D6D6"/>
                </a:solidFill>
                <a:latin typeface="Segoe UI"/>
              </a:rPr>
              <a:t>Материалы и инструменты</a:t>
            </a:r>
          </a:p>
          <a:p>
            <a:pPr algn="l">
              <a:spcAft>
                <a:spcPts val="800"/>
              </a:spcAft>
            </a:pPr>
            <a:r>
              <a:rPr sz="1700" b="0">
                <a:solidFill>
                  <a:srgbClr val="888888"/>
                </a:solidFill>
                <a:latin typeface="Segoe UI"/>
              </a:rPr>
              <a:t>Всё открыто — методология, пример отчёта, бот.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2468880"/>
            <a:ext cx="10515600" cy="640080"/>
          </a:xfrm>
          <a:prstGeom prst="roundRect">
            <a:avLst>
              <a:gd name="adj" fmla="val 5000"/>
            </a:avLst>
          </a:prstGeom>
          <a:solidFill>
            <a:srgbClr val="0D1226"/>
          </a:solidFill>
          <a:ln w="12700">
            <a:solidFill>
              <a:srgbClr val="1C2B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7280" y="2542032"/>
            <a:ext cx="26517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E07840"/>
                </a:solidFill>
                <a:latin typeface="Segoe UI"/>
              </a:rPr>
              <a:t>Сайт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40480" y="2542032"/>
            <a:ext cx="420624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D6D6D6"/>
                </a:solidFill>
                <a:latin typeface="Segoe UI"/>
              </a:rPr>
              <a:t>opslab.consulting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138160" y="2542032"/>
            <a:ext cx="30175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1150" b="0">
                <a:solidFill>
                  <a:srgbClr val="888888"/>
                </a:solidFill>
                <a:latin typeface="Segoe UI"/>
              </a:rPr>
              <a:t>методы, цены, описание подхода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22960" y="3218688"/>
            <a:ext cx="10515600" cy="640080"/>
          </a:xfrm>
          <a:prstGeom prst="roundRect">
            <a:avLst>
              <a:gd name="adj" fmla="val 5000"/>
            </a:avLst>
          </a:prstGeom>
          <a:solidFill>
            <a:srgbClr val="0D1226"/>
          </a:solidFill>
          <a:ln w="12700">
            <a:solidFill>
              <a:srgbClr val="1C2B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97280" y="3291840"/>
            <a:ext cx="26517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E07840"/>
                </a:solidFill>
                <a:latin typeface="Segoe UI"/>
              </a:rPr>
              <a:t>Образец отчёта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40480" y="3291840"/>
            <a:ext cx="420624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D6D6D6"/>
                </a:solidFill>
                <a:latin typeface="Segoe UI"/>
              </a:rPr>
              <a:t>opslab.consulting/sample-report-full-ru.html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38160" y="3291840"/>
            <a:ext cx="30175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1150" b="0">
                <a:solidFill>
                  <a:srgbClr val="888888"/>
                </a:solidFill>
                <a:latin typeface="Segoe UI"/>
              </a:rPr>
              <a:t>полный отчёт, прогон движка на реальных данных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22960" y="3968496"/>
            <a:ext cx="10515600" cy="640080"/>
          </a:xfrm>
          <a:prstGeom prst="roundRect">
            <a:avLst>
              <a:gd name="adj" fmla="val 5000"/>
            </a:avLst>
          </a:prstGeom>
          <a:solidFill>
            <a:srgbClr val="0D1226"/>
          </a:solidFill>
          <a:ln w="12700">
            <a:solidFill>
              <a:srgbClr val="1C2B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97280" y="4041648"/>
            <a:ext cx="26517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E07840"/>
                </a:solidFill>
                <a:latin typeface="Segoe UI"/>
              </a:rPr>
              <a:t>Telegram-бот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840480" y="4041648"/>
            <a:ext cx="420624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D6D6D6"/>
                </a:solidFill>
                <a:latin typeface="Segoe UI"/>
              </a:rPr>
              <a:t>@OpsLaboratory_bot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38160" y="4041648"/>
            <a:ext cx="30175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1150" b="0">
                <a:solidFill>
                  <a:srgbClr val="888888"/>
                </a:solidFill>
                <a:latin typeface="Segoe UI"/>
              </a:rPr>
              <a:t>бесплатный анализ вашего журнала инцидентов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22960" y="4718304"/>
            <a:ext cx="10515600" cy="640080"/>
          </a:xfrm>
          <a:prstGeom prst="roundRect">
            <a:avLst>
              <a:gd name="adj" fmla="val 5000"/>
            </a:avLst>
          </a:prstGeom>
          <a:solidFill>
            <a:srgbClr val="0D1226"/>
          </a:solidFill>
          <a:ln w="12700">
            <a:solidFill>
              <a:srgbClr val="1C2B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097280" y="4791456"/>
            <a:ext cx="26517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E07840"/>
                </a:solidFill>
                <a:latin typeface="Segoe UI"/>
              </a:rPr>
              <a:t>Telegram-канал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840480" y="4791456"/>
            <a:ext cx="420624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D6D6D6"/>
                </a:solidFill>
                <a:latin typeface="Segoe UI"/>
              </a:rPr>
              <a:t>@opslaboratory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138160" y="4791456"/>
            <a:ext cx="30175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1150" b="0">
                <a:solidFill>
                  <a:srgbClr val="888888"/>
                </a:solidFill>
                <a:latin typeface="Segoe UI"/>
              </a:rPr>
              <a:t>разборы методов и кейсов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22960" y="5468112"/>
            <a:ext cx="10515600" cy="640080"/>
          </a:xfrm>
          <a:prstGeom prst="roundRect">
            <a:avLst>
              <a:gd name="adj" fmla="val 5000"/>
            </a:avLst>
          </a:prstGeom>
          <a:solidFill>
            <a:srgbClr val="0D1226"/>
          </a:solidFill>
          <a:ln w="12700">
            <a:solidFill>
              <a:srgbClr val="1C2B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097280" y="5541264"/>
            <a:ext cx="26517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E07840"/>
                </a:solidFill>
                <a:latin typeface="Segoe UI"/>
              </a:rPr>
              <a:t>Автор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840480" y="5541264"/>
            <a:ext cx="420624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D6D6D6"/>
                </a:solidFill>
                <a:latin typeface="Segoe UI"/>
              </a:rPr>
              <a:t>Вадим Але · t.me/opslaboratory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138160" y="5541264"/>
            <a:ext cx="30175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1150" b="0">
                <a:solidFill>
                  <a:srgbClr val="888888"/>
                </a:solidFill>
                <a:latin typeface="Segoe UI"/>
              </a:rPr>
              <a:t>20+ лет IT-эксплуатации: NOC, ITIL, банк, телеком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